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257"/>
  </p:notesMasterIdLst>
  <p:handoutMasterIdLst>
    <p:handoutMasterId r:id="rId258"/>
  </p:handoutMasterIdLst>
  <p:sldIdLst>
    <p:sldId id="319" r:id="rId2"/>
    <p:sldId id="312" r:id="rId3"/>
    <p:sldId id="308" r:id="rId4"/>
    <p:sldId id="1425" r:id="rId5"/>
    <p:sldId id="1470" r:id="rId6"/>
    <p:sldId id="1480" r:id="rId7"/>
    <p:sldId id="1471" r:id="rId8"/>
    <p:sldId id="1472" r:id="rId9"/>
    <p:sldId id="1481" r:id="rId10"/>
    <p:sldId id="1473" r:id="rId11"/>
    <p:sldId id="1474" r:id="rId12"/>
    <p:sldId id="1475" r:id="rId13"/>
    <p:sldId id="1476" r:id="rId14"/>
    <p:sldId id="1482" r:id="rId15"/>
    <p:sldId id="1477" r:id="rId16"/>
    <p:sldId id="1478" r:id="rId17"/>
    <p:sldId id="1483" r:id="rId18"/>
    <p:sldId id="1426" r:id="rId19"/>
    <p:sldId id="1479" r:id="rId20"/>
    <p:sldId id="1484" r:id="rId21"/>
    <p:sldId id="1485" r:id="rId22"/>
    <p:sldId id="1486" r:id="rId23"/>
    <p:sldId id="1489" r:id="rId24"/>
    <p:sldId id="1427" r:id="rId25"/>
    <p:sldId id="1487" r:id="rId26"/>
    <p:sldId id="1488" r:id="rId27"/>
    <p:sldId id="1490" r:id="rId28"/>
    <p:sldId id="1491" r:id="rId29"/>
    <p:sldId id="1492" r:id="rId30"/>
    <p:sldId id="1502" r:id="rId31"/>
    <p:sldId id="1428" r:id="rId32"/>
    <p:sldId id="1493" r:id="rId33"/>
    <p:sldId id="1494" r:id="rId34"/>
    <p:sldId id="1495" r:id="rId35"/>
    <p:sldId id="1496" r:id="rId36"/>
    <p:sldId id="1497" r:id="rId37"/>
    <p:sldId id="1498" r:id="rId38"/>
    <p:sldId id="1503" r:id="rId39"/>
    <p:sldId id="1499" r:id="rId40"/>
    <p:sldId id="1500" r:id="rId41"/>
    <p:sldId id="1501" r:id="rId42"/>
    <p:sldId id="1514" r:id="rId43"/>
    <p:sldId id="1504" r:id="rId44"/>
    <p:sldId id="1505" r:id="rId45"/>
    <p:sldId id="1506" r:id="rId46"/>
    <p:sldId id="1515" r:id="rId47"/>
    <p:sldId id="1507" r:id="rId48"/>
    <p:sldId id="1508" r:id="rId49"/>
    <p:sldId id="1509" r:id="rId50"/>
    <p:sldId id="1516" r:id="rId51"/>
    <p:sldId id="1430" r:id="rId52"/>
    <p:sldId id="1510" r:id="rId53"/>
    <p:sldId id="1511" r:id="rId54"/>
    <p:sldId id="1512" r:id="rId55"/>
    <p:sldId id="1517" r:id="rId56"/>
    <p:sldId id="1518" r:id="rId57"/>
    <p:sldId id="1519" r:id="rId58"/>
    <p:sldId id="1520" r:id="rId59"/>
    <p:sldId id="1522" r:id="rId60"/>
    <p:sldId id="1431" r:id="rId61"/>
    <p:sldId id="1521" r:id="rId62"/>
    <p:sldId id="1513" r:id="rId63"/>
    <p:sldId id="1523" r:id="rId64"/>
    <p:sldId id="1524" r:id="rId65"/>
    <p:sldId id="1525" r:id="rId66"/>
    <p:sldId id="1530" r:id="rId67"/>
    <p:sldId id="1421" r:id="rId68"/>
    <p:sldId id="1432" r:id="rId69"/>
    <p:sldId id="1433" r:id="rId70"/>
    <p:sldId id="1526" r:id="rId71"/>
    <p:sldId id="1527" r:id="rId72"/>
    <p:sldId id="1528" r:id="rId73"/>
    <p:sldId id="1529" r:id="rId74"/>
    <p:sldId id="1531" r:id="rId75"/>
    <p:sldId id="1532" r:id="rId76"/>
    <p:sldId id="1533" r:id="rId77"/>
    <p:sldId id="1534" r:id="rId78"/>
    <p:sldId id="1535" r:id="rId79"/>
    <p:sldId id="1541" r:id="rId80"/>
    <p:sldId id="1536" r:id="rId81"/>
    <p:sldId id="1542" r:id="rId82"/>
    <p:sldId id="1434" r:id="rId83"/>
    <p:sldId id="1537" r:id="rId84"/>
    <p:sldId id="1538" r:id="rId85"/>
    <p:sldId id="1539" r:id="rId86"/>
    <p:sldId id="1540" r:id="rId87"/>
    <p:sldId id="1559" r:id="rId88"/>
    <p:sldId id="1435" r:id="rId89"/>
    <p:sldId id="1550" r:id="rId90"/>
    <p:sldId id="1551" r:id="rId91"/>
    <p:sldId id="1552" r:id="rId92"/>
    <p:sldId id="1553" r:id="rId93"/>
    <p:sldId id="1554" r:id="rId94"/>
    <p:sldId id="1560" r:id="rId95"/>
    <p:sldId id="1555" r:id="rId96"/>
    <p:sldId id="1436" r:id="rId97"/>
    <p:sldId id="1556" r:id="rId98"/>
    <p:sldId id="1557" r:id="rId99"/>
    <p:sldId id="1558" r:id="rId100"/>
    <p:sldId id="1543" r:id="rId101"/>
    <p:sldId id="1544" r:id="rId102"/>
    <p:sldId id="1545" r:id="rId103"/>
    <p:sldId id="1561" r:id="rId104"/>
    <p:sldId id="1546" r:id="rId105"/>
    <p:sldId id="1547" r:id="rId106"/>
    <p:sldId id="1548" r:id="rId107"/>
    <p:sldId id="1562" r:id="rId108"/>
    <p:sldId id="1569" r:id="rId109"/>
    <p:sldId id="1422" r:id="rId110"/>
    <p:sldId id="1563" r:id="rId111"/>
    <p:sldId id="1570" r:id="rId112"/>
    <p:sldId id="1571" r:id="rId113"/>
    <p:sldId id="1572" r:id="rId114"/>
    <p:sldId id="1437" r:id="rId115"/>
    <p:sldId id="1438" r:id="rId116"/>
    <p:sldId id="1573" r:id="rId117"/>
    <p:sldId id="1574" r:id="rId118"/>
    <p:sldId id="1575" r:id="rId119"/>
    <p:sldId id="1439" r:id="rId120"/>
    <p:sldId id="1564" r:id="rId121"/>
    <p:sldId id="1565" r:id="rId122"/>
    <p:sldId id="1566" r:id="rId123"/>
    <p:sldId id="1567" r:id="rId124"/>
    <p:sldId id="1568" r:id="rId125"/>
    <p:sldId id="1440" r:id="rId126"/>
    <p:sldId id="1549" r:id="rId127"/>
    <p:sldId id="1576" r:id="rId128"/>
    <p:sldId id="1441" r:id="rId129"/>
    <p:sldId id="1577" r:id="rId130"/>
    <p:sldId id="1578" r:id="rId131"/>
    <p:sldId id="1579" r:id="rId132"/>
    <p:sldId id="1580" r:id="rId133"/>
    <p:sldId id="1587" r:id="rId134"/>
    <p:sldId id="1442" r:id="rId135"/>
    <p:sldId id="1443" r:id="rId136"/>
    <p:sldId id="1588" r:id="rId137"/>
    <p:sldId id="1589" r:id="rId138"/>
    <p:sldId id="1590" r:id="rId139"/>
    <p:sldId id="1444" r:id="rId140"/>
    <p:sldId id="1581" r:id="rId141"/>
    <p:sldId id="1582" r:id="rId142"/>
    <p:sldId id="1583" r:id="rId143"/>
    <p:sldId id="1584" r:id="rId144"/>
    <p:sldId id="1585" r:id="rId145"/>
    <p:sldId id="1586" r:id="rId146"/>
    <p:sldId id="1591" r:id="rId147"/>
    <p:sldId id="1445" r:id="rId148"/>
    <p:sldId id="1592" r:id="rId149"/>
    <p:sldId id="1593" r:id="rId150"/>
    <p:sldId id="1594" r:id="rId151"/>
    <p:sldId id="1601" r:id="rId152"/>
    <p:sldId id="1446" r:id="rId153"/>
    <p:sldId id="1602" r:id="rId154"/>
    <p:sldId id="1603" r:id="rId155"/>
    <p:sldId id="1595" r:id="rId156"/>
    <p:sldId id="1604" r:id="rId157"/>
    <p:sldId id="1605" r:id="rId158"/>
    <p:sldId id="1596" r:id="rId159"/>
    <p:sldId id="1597" r:id="rId160"/>
    <p:sldId id="1423" r:id="rId161"/>
    <p:sldId id="1447" r:id="rId162"/>
    <p:sldId id="1598" r:id="rId163"/>
    <p:sldId id="1599" r:id="rId164"/>
    <p:sldId id="1449" r:id="rId165"/>
    <p:sldId id="1600" r:id="rId166"/>
    <p:sldId id="1606" r:id="rId167"/>
    <p:sldId id="1607" r:id="rId168"/>
    <p:sldId id="1608" r:id="rId169"/>
    <p:sldId id="1450" r:id="rId170"/>
    <p:sldId id="1609" r:id="rId171"/>
    <p:sldId id="1610" r:id="rId172"/>
    <p:sldId id="1451" r:id="rId173"/>
    <p:sldId id="1611" r:id="rId174"/>
    <p:sldId id="1612" r:id="rId175"/>
    <p:sldId id="1452" r:id="rId176"/>
    <p:sldId id="1613" r:id="rId177"/>
    <p:sldId id="1453" r:id="rId178"/>
    <p:sldId id="1614" r:id="rId179"/>
    <p:sldId id="1454" r:id="rId180"/>
    <p:sldId id="1615" r:id="rId181"/>
    <p:sldId id="1616" r:id="rId182"/>
    <p:sldId id="1617" r:id="rId183"/>
    <p:sldId id="1618" r:id="rId184"/>
    <p:sldId id="1619" r:id="rId185"/>
    <p:sldId id="1620" r:id="rId186"/>
    <p:sldId id="1621" r:id="rId187"/>
    <p:sldId id="1622" r:id="rId188"/>
    <p:sldId id="1623" r:id="rId189"/>
    <p:sldId id="1624" r:id="rId190"/>
    <p:sldId id="1625" r:id="rId191"/>
    <p:sldId id="1626" r:id="rId192"/>
    <p:sldId id="1633" r:id="rId193"/>
    <p:sldId id="1634" r:id="rId194"/>
    <p:sldId id="1627" r:id="rId195"/>
    <p:sldId id="1628" r:id="rId196"/>
    <p:sldId id="1629" r:id="rId197"/>
    <p:sldId id="1630" r:id="rId198"/>
    <p:sldId id="1635" r:id="rId199"/>
    <p:sldId id="1455" r:id="rId200"/>
    <p:sldId id="1631" r:id="rId201"/>
    <p:sldId id="1632" r:id="rId202"/>
    <p:sldId id="1636" r:id="rId203"/>
    <p:sldId id="1647" r:id="rId204"/>
    <p:sldId id="1456" r:id="rId205"/>
    <p:sldId id="1637" r:id="rId206"/>
    <p:sldId id="1638" r:id="rId207"/>
    <p:sldId id="1639" r:id="rId208"/>
    <p:sldId id="1640" r:id="rId209"/>
    <p:sldId id="1457" r:id="rId210"/>
    <p:sldId id="1648" r:id="rId211"/>
    <p:sldId id="1649" r:id="rId212"/>
    <p:sldId id="1458" r:id="rId213"/>
    <p:sldId id="1459" r:id="rId214"/>
    <p:sldId id="1650" r:id="rId215"/>
    <p:sldId id="1651" r:id="rId216"/>
    <p:sldId id="1652" r:id="rId217"/>
    <p:sldId id="1653" r:id="rId218"/>
    <p:sldId id="1654" r:id="rId219"/>
    <p:sldId id="1655" r:id="rId220"/>
    <p:sldId id="1460" r:id="rId221"/>
    <p:sldId id="1461" r:id="rId222"/>
    <p:sldId id="1641" r:id="rId223"/>
    <p:sldId id="1642" r:id="rId224"/>
    <p:sldId id="1643" r:id="rId225"/>
    <p:sldId id="1644" r:id="rId226"/>
    <p:sldId id="1645" r:id="rId227"/>
    <p:sldId id="1464" r:id="rId228"/>
    <p:sldId id="1646" r:id="rId229"/>
    <p:sldId id="1424" r:id="rId230"/>
    <p:sldId id="1657" r:id="rId231"/>
    <p:sldId id="1658" r:id="rId232"/>
    <p:sldId id="1659" r:id="rId233"/>
    <p:sldId id="1660" r:id="rId234"/>
    <p:sldId id="1661" r:id="rId235"/>
    <p:sldId id="1465" r:id="rId236"/>
    <p:sldId id="1462" r:id="rId237"/>
    <p:sldId id="1656" r:id="rId238"/>
    <p:sldId id="1662" r:id="rId239"/>
    <p:sldId id="1663" r:id="rId240"/>
    <p:sldId id="1664" r:id="rId241"/>
    <p:sldId id="1463" r:id="rId242"/>
    <p:sldId id="1665" r:id="rId243"/>
    <p:sldId id="1666" r:id="rId244"/>
    <p:sldId id="1466" r:id="rId245"/>
    <p:sldId id="1667" r:id="rId246"/>
    <p:sldId id="1668" r:id="rId247"/>
    <p:sldId id="1669" r:id="rId248"/>
    <p:sldId id="1670" r:id="rId249"/>
    <p:sldId id="1671" r:id="rId250"/>
    <p:sldId id="1672" r:id="rId251"/>
    <p:sldId id="1673" r:id="rId252"/>
    <p:sldId id="1674" r:id="rId253"/>
    <p:sldId id="1467" r:id="rId254"/>
    <p:sldId id="1680" r:id="rId255"/>
    <p:sldId id="1681" r:id="rId256"/>
  </p:sldIdLst>
  <p:sldSz cx="9144000" cy="6858000" type="screen4x3"/>
  <p:notesSz cx="6858000" cy="9144000"/>
  <p:custDataLst>
    <p:tags r:id="rId25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93B8"/>
    <a:srgbClr val="90CFDF"/>
    <a:srgbClr val="319095"/>
    <a:srgbClr val="074996"/>
    <a:srgbClr val="595959"/>
    <a:srgbClr val="4472C4"/>
    <a:srgbClr val="F30017"/>
    <a:srgbClr val="FFAFBA"/>
    <a:srgbClr val="FF7F94"/>
    <a:srgbClr val="F66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50" autoAdjust="0"/>
    <p:restoredTop sz="89414" autoAdjust="0"/>
  </p:normalViewPr>
  <p:slideViewPr>
    <p:cSldViewPr snapToGrid="0">
      <p:cViewPr varScale="1">
        <p:scale>
          <a:sx n="57" d="100"/>
          <a:sy n="57" d="100"/>
        </p:scale>
        <p:origin x="43" y="4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58" Type="http://schemas.openxmlformats.org/officeDocument/2006/relationships/handoutMaster" Target="handoutMasters/handoutMaster1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38" Type="http://schemas.openxmlformats.org/officeDocument/2006/relationships/slide" Target="slides/slide237.xml"/><Relationship Id="rId254" Type="http://schemas.openxmlformats.org/officeDocument/2006/relationships/slide" Target="slides/slide253.xml"/><Relationship Id="rId259" Type="http://schemas.openxmlformats.org/officeDocument/2006/relationships/tags" Target="tags/tag1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2" Type="http://schemas.openxmlformats.org/officeDocument/2006/relationships/slide" Target="slides/slide201.xml"/><Relationship Id="rId207" Type="http://schemas.openxmlformats.org/officeDocument/2006/relationships/slide" Target="slides/slide206.xml"/><Relationship Id="rId223" Type="http://schemas.openxmlformats.org/officeDocument/2006/relationships/slide" Target="slides/slide222.xml"/><Relationship Id="rId228" Type="http://schemas.openxmlformats.org/officeDocument/2006/relationships/slide" Target="slides/slide227.xml"/><Relationship Id="rId244" Type="http://schemas.openxmlformats.org/officeDocument/2006/relationships/slide" Target="slides/slide243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260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3" Type="http://schemas.openxmlformats.org/officeDocument/2006/relationships/slide" Target="slides/slide212.xml"/><Relationship Id="rId218" Type="http://schemas.openxmlformats.org/officeDocument/2006/relationships/slide" Target="slides/slide217.xml"/><Relationship Id="rId234" Type="http://schemas.openxmlformats.org/officeDocument/2006/relationships/slide" Target="slides/slide233.xml"/><Relationship Id="rId239" Type="http://schemas.openxmlformats.org/officeDocument/2006/relationships/slide" Target="slides/slide238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0" Type="http://schemas.openxmlformats.org/officeDocument/2006/relationships/slide" Target="slides/slide249.xml"/><Relationship Id="rId255" Type="http://schemas.openxmlformats.org/officeDocument/2006/relationships/slide" Target="slides/slide254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0" Type="http://schemas.openxmlformats.org/officeDocument/2006/relationships/slide" Target="slides/slide239.xml"/><Relationship Id="rId245" Type="http://schemas.openxmlformats.org/officeDocument/2006/relationships/slide" Target="slides/slide244.xml"/><Relationship Id="rId261" Type="http://schemas.openxmlformats.org/officeDocument/2006/relationships/viewProps" Target="viewProps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219" Type="http://schemas.openxmlformats.org/officeDocument/2006/relationships/slide" Target="slides/slide21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0" Type="http://schemas.openxmlformats.org/officeDocument/2006/relationships/slide" Target="slides/slide229.xml"/><Relationship Id="rId235" Type="http://schemas.openxmlformats.org/officeDocument/2006/relationships/slide" Target="slides/slide234.xml"/><Relationship Id="rId251" Type="http://schemas.openxmlformats.org/officeDocument/2006/relationships/slide" Target="slides/slide250.xml"/><Relationship Id="rId256" Type="http://schemas.openxmlformats.org/officeDocument/2006/relationships/slide" Target="slides/slide255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slide" Target="slides/slide219.xml"/><Relationship Id="rId225" Type="http://schemas.openxmlformats.org/officeDocument/2006/relationships/slide" Target="slides/slide224.xml"/><Relationship Id="rId241" Type="http://schemas.openxmlformats.org/officeDocument/2006/relationships/slide" Target="slides/slide240.xml"/><Relationship Id="rId246" Type="http://schemas.openxmlformats.org/officeDocument/2006/relationships/slide" Target="slides/slide245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262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notesMaster" Target="notesMasters/notesMaster1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tableStyles" Target="tableStyle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82CDD52-2B46-7B49-842A-AA53AB730B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623352-C90C-D24C-B8BE-556D56966B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E3F03F-04C0-3B4C-98EF-4B591385F5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CBB3D-2EBA-9D4F-8423-81DDA5C260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6994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2A66C-1DB6-E44E-9EB9-C3C62BDEBC05}" type="datetimeFigureOut">
              <a:rPr kumimoji="1" lang="zh-CN" altLang="en-US" smtClean="0"/>
              <a:t>2021/2/24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7D336-4BC6-EE4C-BD27-9292C4CE84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7510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9731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2980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4182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09625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69131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54383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2017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536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81903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0464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7969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9766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0012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0170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832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77681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92640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8591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4.jpeg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40572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BE567D6C-98E0-4DEF-8A74-6182ECC626BB}"/>
              </a:ext>
            </a:extLst>
          </p:cNvPr>
          <p:cNvSpPr/>
          <p:nvPr userDrawn="1"/>
        </p:nvSpPr>
        <p:spPr>
          <a:xfrm>
            <a:off x="5144516" y="6371963"/>
            <a:ext cx="1228061" cy="372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EF0BFE3-E035-4DB9-A3D2-B8F99D35F0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843" y="1130301"/>
            <a:ext cx="5334121" cy="2177314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algn="l">
              <a:lnSpc>
                <a:spcPct val="120000"/>
              </a:lnSpc>
              <a:defRPr sz="33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F0F1B1-16C1-47F5-83C1-E23FF7DB0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457" y="3307615"/>
            <a:ext cx="5344508" cy="50845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lnSpc>
                <a:spcPct val="120000"/>
              </a:lnSpc>
              <a:buNone/>
              <a:defRPr sz="135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14" name="文本占位符 113">
            <a:extLst>
              <a:ext uri="{FF2B5EF4-FFF2-40B4-BE49-F238E27FC236}">
                <a16:creationId xmlns:a16="http://schemas.microsoft.com/office/drawing/2014/main" id="{1D042017-EA01-0746-A58F-259DD19AD3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2457" y="4102632"/>
            <a:ext cx="5319713" cy="2031468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B266384C-2791-0F43-9817-F81B103A739A}"/>
              </a:ext>
            </a:extLst>
          </p:cNvPr>
          <p:cNvSpPr/>
          <p:nvPr userDrawn="1"/>
        </p:nvSpPr>
        <p:spPr>
          <a:xfrm>
            <a:off x="9010520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pic>
        <p:nvPicPr>
          <p:cNvPr id="110" name="图片 109">
            <a:extLst>
              <a:ext uri="{FF2B5EF4-FFF2-40B4-BE49-F238E27FC236}">
                <a16:creationId xmlns:a16="http://schemas.microsoft.com/office/drawing/2014/main" id="{AD8D2358-BAA6-4DCB-8F50-C483277FD6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"/>
                    </a14:imgEffect>
                    <a14:imgEffect>
                      <a14:sharpenSoften amoun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291" y="3307615"/>
            <a:ext cx="1777868" cy="1907934"/>
          </a:xfrm>
          <a:prstGeom prst="rect">
            <a:avLst/>
          </a:prstGeom>
          <a:noFill/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66B964F-49E7-464C-91A8-5BC6EE9B501C}"/>
              </a:ext>
            </a:extLst>
          </p:cNvPr>
          <p:cNvSpPr/>
          <p:nvPr userDrawn="1"/>
        </p:nvSpPr>
        <p:spPr>
          <a:xfrm>
            <a:off x="1" y="0"/>
            <a:ext cx="6372576" cy="1047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F6AFDF3-2EF5-4164-84E3-0E702C77CCA8}"/>
              </a:ext>
            </a:extLst>
          </p:cNvPr>
          <p:cNvSpPr/>
          <p:nvPr userDrawn="1"/>
        </p:nvSpPr>
        <p:spPr>
          <a:xfrm>
            <a:off x="5700686" y="754851"/>
            <a:ext cx="567093" cy="18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DF3EA38-E8BD-4561-A872-5E65122F6F34}"/>
              </a:ext>
            </a:extLst>
          </p:cNvPr>
          <p:cNvSpPr/>
          <p:nvPr userDrawn="1"/>
        </p:nvSpPr>
        <p:spPr>
          <a:xfrm>
            <a:off x="5237018" y="6177519"/>
            <a:ext cx="1083411" cy="243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2" name="图片占位符 7">
            <a:extLst>
              <a:ext uri="{FF2B5EF4-FFF2-40B4-BE49-F238E27FC236}">
                <a16:creationId xmlns:a16="http://schemas.microsoft.com/office/drawing/2014/main" id="{1D366FF6-F4E4-4D2C-AAF8-F80B2CC511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61127" y="0"/>
            <a:ext cx="3058667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sp>
        <p:nvSpPr>
          <p:cNvPr id="230" name="任意形状 229">
            <a:extLst>
              <a:ext uri="{FF2B5EF4-FFF2-40B4-BE49-F238E27FC236}">
                <a16:creationId xmlns:a16="http://schemas.microsoft.com/office/drawing/2014/main" id="{871B02A7-EF6F-134C-B920-6B76573B7D8C}"/>
              </a:ext>
            </a:extLst>
          </p:cNvPr>
          <p:cNvSpPr/>
          <p:nvPr userDrawn="1"/>
        </p:nvSpPr>
        <p:spPr>
          <a:xfrm>
            <a:off x="5859407" y="-86497"/>
            <a:ext cx="3202595" cy="7027086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B583EDF-1FB2-46BF-8E0F-F37E0204822B}"/>
              </a:ext>
            </a:extLst>
          </p:cNvPr>
          <p:cNvGrpSpPr/>
          <p:nvPr userDrawn="1"/>
        </p:nvGrpSpPr>
        <p:grpSpPr>
          <a:xfrm>
            <a:off x="-1870807" y="111771"/>
            <a:ext cx="7939086" cy="968457"/>
            <a:chOff x="-1870807" y="111771"/>
            <a:chExt cx="7939086" cy="968457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0CF5262D-E87E-47DF-8AC6-2D6253A145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00" y="11177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8" name="副标题 2">
              <a:extLst>
                <a:ext uri="{FF2B5EF4-FFF2-40B4-BE49-F238E27FC236}">
                  <a16:creationId xmlns:a16="http://schemas.microsoft.com/office/drawing/2014/main" id="{CCCC069B-DAD5-4877-9C2E-ED970B23F34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-1870807" y="571776"/>
              <a:ext cx="7939086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30722" name="Picture 2">
              <a:extLst>
                <a:ext uri="{FF2B5EF4-FFF2-40B4-BE49-F238E27FC236}">
                  <a16:creationId xmlns:a16="http://schemas.microsoft.com/office/drawing/2014/main" id="{9D39FAD1-1AE4-4DB0-BA47-7E24A7685EE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6962" y="207266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0" name="图片 19" descr="图片包含 动物, 黑暗, 飞行, 亮&#10;&#10;描述已自动生成">
            <a:extLst>
              <a:ext uri="{FF2B5EF4-FFF2-40B4-BE49-F238E27FC236}">
                <a16:creationId xmlns:a16="http://schemas.microsoft.com/office/drawing/2014/main" id="{2F5046F9-E527-46F5-BE1C-8543AD17A2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5" t="27502" r="27709" b="25335"/>
          <a:stretch/>
        </p:blipFill>
        <p:spPr>
          <a:xfrm rot="20969388" flipH="1">
            <a:off x="6161032" y="3524728"/>
            <a:ext cx="2636515" cy="2783574"/>
          </a:xfrm>
          <a:prstGeom prst="rect">
            <a:avLst/>
          </a:prstGeom>
        </p:spPr>
      </p:pic>
      <p:pic>
        <p:nvPicPr>
          <p:cNvPr id="21" name="图片 20" descr="图片包含 飞行, 户外, 动物, 黑暗&#10;&#10;描述已自动生成">
            <a:extLst>
              <a:ext uri="{FF2B5EF4-FFF2-40B4-BE49-F238E27FC236}">
                <a16:creationId xmlns:a16="http://schemas.microsoft.com/office/drawing/2014/main" id="{FCF49223-7BE9-43B8-9D8D-6E1EB5F05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 flipH="1">
            <a:off x="7636995" y="3008504"/>
            <a:ext cx="1133845" cy="68425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09AC23E-7C79-4710-9879-1BB72171B47F}"/>
              </a:ext>
            </a:extLst>
          </p:cNvPr>
          <p:cNvSpPr/>
          <p:nvPr userDrawn="1"/>
        </p:nvSpPr>
        <p:spPr>
          <a:xfrm>
            <a:off x="24206" y="63324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BF335F7-E8D0-423F-8AC5-730B2C87BC20}"/>
              </a:ext>
            </a:extLst>
          </p:cNvPr>
          <p:cNvSpPr/>
          <p:nvPr userDrawn="1"/>
        </p:nvSpPr>
        <p:spPr>
          <a:xfrm>
            <a:off x="897742" y="195452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56657" y="152481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31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1A2EB76-5181-4BF6-959D-25A67C426BF1}"/>
              </a:ext>
            </a:extLst>
          </p:cNvPr>
          <p:cNvSpPr/>
          <p:nvPr userDrawn="1"/>
        </p:nvSpPr>
        <p:spPr>
          <a:xfrm>
            <a:off x="2751644" y="-30098"/>
            <a:ext cx="6392356" cy="61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D0AF157-135E-5B48-83D7-67D478F83CDC}"/>
              </a:ext>
            </a:extLst>
          </p:cNvPr>
          <p:cNvSpPr/>
          <p:nvPr userDrawn="1"/>
        </p:nvSpPr>
        <p:spPr>
          <a:xfrm>
            <a:off x="-9485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B99CD373-9A19-B145-9F82-758C4568C2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164064" y="0"/>
            <a:ext cx="3072872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9CD7EF8E-C973-F549-8D89-2BDFF14D89D4}"/>
              </a:ext>
            </a:extLst>
          </p:cNvPr>
          <p:cNvSpPr/>
          <p:nvPr userDrawn="1"/>
        </p:nvSpPr>
        <p:spPr>
          <a:xfrm flipH="1">
            <a:off x="73524" y="-98854"/>
            <a:ext cx="3249529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图片占位符 7">
            <a:extLst>
              <a:ext uri="{FF2B5EF4-FFF2-40B4-BE49-F238E27FC236}">
                <a16:creationId xmlns:a16="http://schemas.microsoft.com/office/drawing/2014/main" id="{183BAD50-F315-4439-9DD3-78F8DF3056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4303" y="-90722"/>
            <a:ext cx="3139863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CA3AD8D2-F0CE-48FE-BE13-EE6B8336F6D6}"/>
              </a:ext>
            </a:extLst>
          </p:cNvPr>
          <p:cNvGrpSpPr/>
          <p:nvPr userDrawn="1"/>
        </p:nvGrpSpPr>
        <p:grpSpPr>
          <a:xfrm>
            <a:off x="5627500" y="179918"/>
            <a:ext cx="3352436" cy="946076"/>
            <a:chOff x="5639533" y="1"/>
            <a:chExt cx="3352436" cy="94607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4531A01-D111-44DD-8AF7-3F424DBBC12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4354" y="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3" name="副标题 2">
              <a:extLst>
                <a:ext uri="{FF2B5EF4-FFF2-40B4-BE49-F238E27FC236}">
                  <a16:creationId xmlns:a16="http://schemas.microsoft.com/office/drawing/2014/main" id="{5DB67CCF-68D1-4AC3-9150-7810CD924B4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639533" y="437625"/>
              <a:ext cx="2460780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BE194255-7866-41D0-84E5-16D7F9A7D8C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34963" y="157391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D9AAE59-04CF-47BD-ACA1-8373D368E8D4}"/>
              </a:ext>
            </a:extLst>
          </p:cNvPr>
          <p:cNvSpPr/>
          <p:nvPr userDrawn="1"/>
        </p:nvSpPr>
        <p:spPr>
          <a:xfrm>
            <a:off x="4954386" y="5619404"/>
            <a:ext cx="4164218" cy="1238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32248DD-EB20-4BE9-A420-0B9189567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2" t="30239" r="23487" b="22840"/>
          <a:stretch>
            <a:fillRect/>
          </a:stretch>
        </p:blipFill>
        <p:spPr>
          <a:xfrm>
            <a:off x="305699" y="4304781"/>
            <a:ext cx="2957039" cy="1673513"/>
          </a:xfrm>
          <a:prstGeom prst="rect">
            <a:avLst/>
          </a:prstGeom>
          <a:noFill/>
        </p:spPr>
      </p:pic>
      <p:pic>
        <p:nvPicPr>
          <p:cNvPr id="16" name="图片 15" descr="图片包含 飞行, 户外, 动物, 黑暗&#10;&#10;描述已自动生成">
            <a:extLst>
              <a:ext uri="{FF2B5EF4-FFF2-40B4-BE49-F238E27FC236}">
                <a16:creationId xmlns:a16="http://schemas.microsoft.com/office/drawing/2014/main" id="{D8717597-520A-4226-9D65-FC4A60A2D4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>
            <a:off x="281424" y="3429002"/>
            <a:ext cx="1163230" cy="684253"/>
          </a:xfrm>
          <a:prstGeom prst="rect">
            <a:avLst/>
          </a:prstGeom>
        </p:spPr>
      </p:pic>
      <p:sp>
        <p:nvSpPr>
          <p:cNvPr id="17" name="Oval 14">
            <a:extLst>
              <a:ext uri="{FF2B5EF4-FFF2-40B4-BE49-F238E27FC236}">
                <a16:creationId xmlns:a16="http://schemas.microsoft.com/office/drawing/2014/main" id="{6BA6CDC1-33D2-430C-97F4-0E88C1774BDB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5821486" y="1088508"/>
            <a:ext cx="3248990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35631-D04C-49C3-B132-D9762499C6BF}"/>
              </a:ext>
            </a:extLst>
          </p:cNvPr>
          <p:cNvSpPr/>
          <p:nvPr userDrawn="1"/>
        </p:nvSpPr>
        <p:spPr>
          <a:xfrm>
            <a:off x="4796458" y="80849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7C224FF-63B6-4A73-AC04-7B7E2C0637FC}"/>
              </a:ext>
            </a:extLst>
          </p:cNvPr>
          <p:cNvSpPr/>
          <p:nvPr userDrawn="1"/>
        </p:nvSpPr>
        <p:spPr>
          <a:xfrm>
            <a:off x="4490732" y="273234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892954" y="179063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09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272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8A2B693D-DA74-418B-B434-4DF788C9A567}"/>
              </a:ext>
            </a:extLst>
          </p:cNvPr>
          <p:cNvSpPr txBox="1"/>
          <p:nvPr userDrawn="1"/>
        </p:nvSpPr>
        <p:spPr>
          <a:xfrm>
            <a:off x="0" y="54647"/>
            <a:ext cx="2840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数学建模算法与应用</a:t>
            </a:r>
          </a:p>
        </p:txBody>
      </p:sp>
      <p:sp>
        <p:nvSpPr>
          <p:cNvPr id="12" name="Oval 14">
            <a:extLst>
              <a:ext uri="{FF2B5EF4-FFF2-40B4-BE49-F238E27FC236}">
                <a16:creationId xmlns:a16="http://schemas.microsoft.com/office/drawing/2014/main" id="{1EF86223-594F-4CC2-8E15-C5D4707F8FE3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6286500" y="6427214"/>
            <a:ext cx="2759642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4ABC3D8D-3DDA-42A5-AF31-9C008BB42B74}"/>
              </a:ext>
            </a:extLst>
          </p:cNvPr>
          <p:cNvCxnSpPr>
            <a:cxnSpLocks/>
          </p:cNvCxnSpPr>
          <p:nvPr userDrawn="1"/>
        </p:nvCxnSpPr>
        <p:spPr>
          <a:xfrm>
            <a:off x="30336" y="475271"/>
            <a:ext cx="9113664" cy="0"/>
          </a:xfrm>
          <a:prstGeom prst="line">
            <a:avLst/>
          </a:prstGeom>
          <a:ln w="28575">
            <a:solidFill>
              <a:srgbClr val="0293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燕尾形 16">
            <a:extLst>
              <a:ext uri="{FF2B5EF4-FFF2-40B4-BE49-F238E27FC236}">
                <a16:creationId xmlns:a16="http://schemas.microsoft.com/office/drawing/2014/main" id="{A91E8CED-F193-478D-9B6E-D8607DC7D7B2}"/>
              </a:ext>
            </a:extLst>
          </p:cNvPr>
          <p:cNvSpPr/>
          <p:nvPr userDrawn="1"/>
        </p:nvSpPr>
        <p:spPr>
          <a:xfrm>
            <a:off x="2366957" y="-2421"/>
            <a:ext cx="509912" cy="496197"/>
          </a:xfrm>
          <a:prstGeom prst="chevron">
            <a:avLst/>
          </a:prstGeom>
          <a:solidFill>
            <a:srgbClr val="029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235F13E-C386-47E8-9846-CC5F6E9A12F9}"/>
              </a:ext>
            </a:extLst>
          </p:cNvPr>
          <p:cNvSpPr txBox="1"/>
          <p:nvPr/>
        </p:nvSpPr>
        <p:spPr>
          <a:xfrm>
            <a:off x="-2121570" y="6447044"/>
            <a:ext cx="11161240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航空基础学院数学教研室</a:t>
            </a:r>
          </a:p>
        </p:txBody>
      </p:sp>
      <p:sp>
        <p:nvSpPr>
          <p:cNvPr id="10" name="燕尾形 16">
            <a:extLst>
              <a:ext uri="{FF2B5EF4-FFF2-40B4-BE49-F238E27FC236}">
                <a16:creationId xmlns:a16="http://schemas.microsoft.com/office/drawing/2014/main" id="{49DD24C2-B807-4A6B-90A3-45C6D574A779}"/>
              </a:ext>
            </a:extLst>
          </p:cNvPr>
          <p:cNvSpPr/>
          <p:nvPr userDrawn="1"/>
        </p:nvSpPr>
        <p:spPr>
          <a:xfrm>
            <a:off x="2679861" y="-8012"/>
            <a:ext cx="509912" cy="477713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692B5AC-ED1F-4148-BE33-23CE7FE2F931}"/>
              </a:ext>
            </a:extLst>
          </p:cNvPr>
          <p:cNvSpPr txBox="1"/>
          <p:nvPr userDrawn="1"/>
        </p:nvSpPr>
        <p:spPr>
          <a:xfrm>
            <a:off x="5741377" y="48998"/>
            <a:ext cx="3399091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7</a:t>
            </a:r>
            <a:r>
              <a:rPr lang="zh-CN" altLang="en-US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章  数理统计</a:t>
            </a:r>
            <a:endParaRPr lang="zh-CN" altLang="en-US" sz="1800" b="1" dirty="0">
              <a:solidFill>
                <a:srgbClr val="40404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5E2CC82-59A9-4C6E-BC38-8A42E3210C93}"/>
              </a:ext>
            </a:extLst>
          </p:cNvPr>
          <p:cNvSpPr/>
          <p:nvPr userDrawn="1"/>
        </p:nvSpPr>
        <p:spPr>
          <a:xfrm>
            <a:off x="6217920" y="6483096"/>
            <a:ext cx="2926080" cy="374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FD5F623E-C890-4BFF-A391-19C23CB60900}"/>
              </a:ext>
            </a:extLst>
          </p:cNvPr>
          <p:cNvSpPr txBox="1"/>
          <p:nvPr userDrawn="1"/>
        </p:nvSpPr>
        <p:spPr>
          <a:xfrm>
            <a:off x="7937492" y="6472889"/>
            <a:ext cx="1072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452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16" r:id="rId2"/>
    <p:sldLayoutId id="2147483717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19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311" userDrawn="1">
          <p15:clr>
            <a:srgbClr val="F26B43"/>
          </p15:clr>
        </p15:guide>
        <p15:guide id="4" pos="5449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7" orient="horz" pos="3929" userDrawn="1">
          <p15:clr>
            <a:srgbClr val="F26B43"/>
          </p15:clr>
        </p15:guide>
        <p15:guide id="8" orient="horz" pos="4020" userDrawn="1">
          <p15:clr>
            <a:srgbClr val="F26B43"/>
          </p15:clr>
        </p15:guide>
        <p15:guide id="9" pos="2030" userDrawn="1">
          <p15:clr>
            <a:srgbClr val="F26B43"/>
          </p15:clr>
        </p15:guide>
        <p15:guide id="10" pos="3731" userDrawn="1">
          <p15:clr>
            <a:srgbClr val="F26B43"/>
          </p15:clr>
        </p15:guide>
        <p15:guide id="11" pos="380" userDrawn="1">
          <p15:clr>
            <a:srgbClr val="F26B43"/>
          </p15:clr>
        </p15:guide>
        <p15:guide id="12" pos="538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package" Target="../embeddings/Microsoft_Word_Document82.docx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package" Target="../embeddings/Microsoft_Word_Document83.docx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package" Target="../embeddings/Microsoft_Word_Document84.docx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package" Target="../embeddings/Microsoft_Word_Document85.docx"/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package" Target="../embeddings/Microsoft_Word_Document86.docx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package" Target="../embeddings/Microsoft_Word_Document87.docx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package" Target="../embeddings/Microsoft_Word_Document88.docx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package" Target="../embeddings/Microsoft_Word_Document89.docx"/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package" Target="../embeddings/Microsoft_Word_Document90.docx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package" Target="../embeddings/Microsoft_Word_Document91.docx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package" Target="../embeddings/Microsoft_Word_Document92.docx"/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3.docx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3.emf"/><Relationship Id="rId5" Type="http://schemas.openxmlformats.org/officeDocument/2006/relationships/package" Target="../embeddings/Microsoft_Word_Document94.docx"/><Relationship Id="rId4" Type="http://schemas.openxmlformats.org/officeDocument/2006/relationships/image" Target="../media/image102.emf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package" Target="../embeddings/Microsoft_Word_Document95.docx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package" Target="../embeddings/Microsoft_Word_Document96.docx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package" Target="../embeddings/Microsoft_Word_Document97.docx"/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package" Target="../embeddings/Microsoft_Word_Document98.docx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package" Target="../embeddings/Microsoft_Word_Document99.docx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package" Target="../embeddings/Microsoft_Word_Document100.docx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package" Target="../embeddings/Microsoft_Word_Document101.docx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package" Target="../embeddings/Microsoft_Word_Document102.docx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package" Target="../embeddings/Microsoft_Word_Document103.docx"/><Relationship Id="rId1" Type="http://schemas.openxmlformats.org/officeDocument/2006/relationships/slideLayout" Target="../slideLayouts/slideLayout4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package" Target="../embeddings/Microsoft_Word_Document104.docx"/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package" Target="../embeddings/Microsoft_Word_Document105.docx"/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package" Target="../embeddings/Microsoft_Word_Document106.docx"/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package" Target="../embeddings/Microsoft_Word_Document107.docx"/><Relationship Id="rId1" Type="http://schemas.openxmlformats.org/officeDocument/2006/relationships/slideLayout" Target="../slideLayouts/slideLayout4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package" Target="../embeddings/Microsoft_Word_Document108.docx"/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package" Target="../embeddings/Microsoft_Word_Document109.docx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package" Target="../embeddings/Microsoft_Word_Document7.docx"/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package" Target="../embeddings/Microsoft_Word_Document110.docx"/><Relationship Id="rId1" Type="http://schemas.openxmlformats.org/officeDocument/2006/relationships/slideLayout" Target="../slideLayouts/slideLayout4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package" Target="../embeddings/Microsoft_Word_Document111.docx"/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package" Target="../embeddings/Microsoft_Word_Document112.docx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3.docx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2.emf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package" Target="../embeddings/Microsoft_Word_Document114.docx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package" Target="../embeddings/Microsoft_Word_Document115.docx"/><Relationship Id="rId1" Type="http://schemas.openxmlformats.org/officeDocument/2006/relationships/slideLayout" Target="../slideLayouts/slideLayout4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package" Target="../embeddings/Microsoft_Word_Document116.docx"/><Relationship Id="rId1" Type="http://schemas.openxmlformats.org/officeDocument/2006/relationships/slideLayout" Target="../slideLayouts/slideLayout4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package" Target="../embeddings/Microsoft_Word_Document117.docx"/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package" Target="../embeddings/Microsoft_Word_Document118.docx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package" Target="../embeddings/Microsoft_Word_Document119.docx"/><Relationship Id="rId1" Type="http://schemas.openxmlformats.org/officeDocument/2006/relationships/slideLayout" Target="../slideLayouts/slideLayout4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emf"/><Relationship Id="rId2" Type="http://schemas.openxmlformats.org/officeDocument/2006/relationships/package" Target="../embeddings/Microsoft_Word_Document120.docx"/><Relationship Id="rId1" Type="http://schemas.openxmlformats.org/officeDocument/2006/relationships/slideLayout" Target="../slideLayouts/slideLayout4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package" Target="../embeddings/Microsoft_Word_Document121.docx"/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package" Target="../embeddings/Microsoft_Word_Document122.docx"/><Relationship Id="rId1" Type="http://schemas.openxmlformats.org/officeDocument/2006/relationships/slideLayout" Target="../slideLayouts/slideLayout4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2" Type="http://schemas.openxmlformats.org/officeDocument/2006/relationships/package" Target="../embeddings/Microsoft_Word_Document123.docx"/><Relationship Id="rId1" Type="http://schemas.openxmlformats.org/officeDocument/2006/relationships/slideLayout" Target="../slideLayouts/slideLayout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package" Target="../embeddings/Microsoft_Word_Document124.docx"/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2" Type="http://schemas.openxmlformats.org/officeDocument/2006/relationships/package" Target="../embeddings/Microsoft_Word_Document125.docx"/><Relationship Id="rId1" Type="http://schemas.openxmlformats.org/officeDocument/2006/relationships/slideLayout" Target="../slideLayouts/slideLayout4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2" Type="http://schemas.openxmlformats.org/officeDocument/2006/relationships/package" Target="../embeddings/Microsoft_Word_Document126.docx"/><Relationship Id="rId1" Type="http://schemas.openxmlformats.org/officeDocument/2006/relationships/slideLayout" Target="../slideLayouts/slideLayout4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2" Type="http://schemas.openxmlformats.org/officeDocument/2006/relationships/package" Target="../embeddings/Microsoft_Word_Document127.docx"/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package" Target="../embeddings/Microsoft_Word_Document128.docx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package" Target="../embeddings/Microsoft_Word_Document8.docx"/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emf"/><Relationship Id="rId2" Type="http://schemas.openxmlformats.org/officeDocument/2006/relationships/package" Target="../embeddings/Microsoft_Word_Document129.docx"/><Relationship Id="rId1" Type="http://schemas.openxmlformats.org/officeDocument/2006/relationships/slideLayout" Target="../slideLayouts/slideLayout4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2" Type="http://schemas.openxmlformats.org/officeDocument/2006/relationships/package" Target="../embeddings/Microsoft_Word_Document130.docx"/><Relationship Id="rId1" Type="http://schemas.openxmlformats.org/officeDocument/2006/relationships/slideLayout" Target="../slideLayouts/slideLayout4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package" Target="../embeddings/Microsoft_Word_Document131.docx"/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package" Target="../embeddings/Microsoft_Word_Document132.docx"/><Relationship Id="rId1" Type="http://schemas.openxmlformats.org/officeDocument/2006/relationships/slideLayout" Target="../slideLayouts/slideLayout4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emf"/><Relationship Id="rId2" Type="http://schemas.openxmlformats.org/officeDocument/2006/relationships/package" Target="../embeddings/Microsoft_Word_Document133.docx"/><Relationship Id="rId1" Type="http://schemas.openxmlformats.org/officeDocument/2006/relationships/slideLayout" Target="../slideLayouts/slideLayout4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emf"/><Relationship Id="rId2" Type="http://schemas.openxmlformats.org/officeDocument/2006/relationships/package" Target="../embeddings/Microsoft_Word_Document134.docx"/><Relationship Id="rId1" Type="http://schemas.openxmlformats.org/officeDocument/2006/relationships/slideLayout" Target="../slideLayouts/slideLayout4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emf"/><Relationship Id="rId2" Type="http://schemas.openxmlformats.org/officeDocument/2006/relationships/package" Target="../embeddings/Microsoft_Word_Document135.docx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emf"/><Relationship Id="rId2" Type="http://schemas.openxmlformats.org/officeDocument/2006/relationships/package" Target="../embeddings/Microsoft_Word_Document136.docx"/><Relationship Id="rId1" Type="http://schemas.openxmlformats.org/officeDocument/2006/relationships/slideLayout" Target="../slideLayouts/slideLayout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emf"/><Relationship Id="rId2" Type="http://schemas.openxmlformats.org/officeDocument/2006/relationships/package" Target="../embeddings/Microsoft_Word_Document137.docx"/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2" Type="http://schemas.openxmlformats.org/officeDocument/2006/relationships/package" Target="../embeddings/Microsoft_Word_Document138.docx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package" Target="../embeddings/Microsoft_Word_Document9.docx"/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9.docx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8.emf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emf"/><Relationship Id="rId2" Type="http://schemas.openxmlformats.org/officeDocument/2006/relationships/package" Target="../embeddings/Microsoft_Word_Document140.docx"/><Relationship Id="rId1" Type="http://schemas.openxmlformats.org/officeDocument/2006/relationships/slideLayout" Target="../slideLayouts/slideLayout4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emf"/><Relationship Id="rId2" Type="http://schemas.openxmlformats.org/officeDocument/2006/relationships/package" Target="../embeddings/Microsoft_Word_Document141.docx"/><Relationship Id="rId1" Type="http://schemas.openxmlformats.org/officeDocument/2006/relationships/slideLayout" Target="../slideLayouts/slideLayout4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emf"/><Relationship Id="rId2" Type="http://schemas.openxmlformats.org/officeDocument/2006/relationships/package" Target="../embeddings/Microsoft_Word_Document142.docx"/><Relationship Id="rId1" Type="http://schemas.openxmlformats.org/officeDocument/2006/relationships/slideLayout" Target="../slideLayouts/slideLayout4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2" Type="http://schemas.openxmlformats.org/officeDocument/2006/relationships/package" Target="../embeddings/Microsoft_Word_Document143.docx"/><Relationship Id="rId1" Type="http://schemas.openxmlformats.org/officeDocument/2006/relationships/slideLayout" Target="../slideLayouts/slideLayout4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2" Type="http://schemas.openxmlformats.org/officeDocument/2006/relationships/package" Target="../embeddings/Microsoft_Word_Document144.docx"/><Relationship Id="rId1" Type="http://schemas.openxmlformats.org/officeDocument/2006/relationships/slideLayout" Target="../slideLayouts/slideLayout4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emf"/><Relationship Id="rId2" Type="http://schemas.openxmlformats.org/officeDocument/2006/relationships/package" Target="../embeddings/Microsoft_Word_Document145.docx"/><Relationship Id="rId1" Type="http://schemas.openxmlformats.org/officeDocument/2006/relationships/slideLayout" Target="../slideLayouts/slideLayout4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emf"/><Relationship Id="rId2" Type="http://schemas.openxmlformats.org/officeDocument/2006/relationships/package" Target="../embeddings/Microsoft_Word_Document146.docx"/><Relationship Id="rId1" Type="http://schemas.openxmlformats.org/officeDocument/2006/relationships/slideLayout" Target="../slideLayouts/slideLayout4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emf"/><Relationship Id="rId2" Type="http://schemas.openxmlformats.org/officeDocument/2006/relationships/package" Target="../embeddings/Microsoft_Word_Document147.docx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emf"/><Relationship Id="rId2" Type="http://schemas.openxmlformats.org/officeDocument/2006/relationships/package" Target="../embeddings/Microsoft_Word_Document148.docx"/><Relationship Id="rId1" Type="http://schemas.openxmlformats.org/officeDocument/2006/relationships/slideLayout" Target="../slideLayouts/slideLayout4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2" Type="http://schemas.openxmlformats.org/officeDocument/2006/relationships/package" Target="../embeddings/Microsoft_Word_Document149.docx"/><Relationship Id="rId1" Type="http://schemas.openxmlformats.org/officeDocument/2006/relationships/slideLayout" Target="../slideLayouts/slideLayout4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emf"/><Relationship Id="rId2" Type="http://schemas.openxmlformats.org/officeDocument/2006/relationships/package" Target="../embeddings/Microsoft_Word_Document150.docx"/><Relationship Id="rId1" Type="http://schemas.openxmlformats.org/officeDocument/2006/relationships/slideLayout" Target="../slideLayouts/slideLayout4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package" Target="../embeddings/Microsoft_Word_Document151.docx"/><Relationship Id="rId1" Type="http://schemas.openxmlformats.org/officeDocument/2006/relationships/slideLayout" Target="../slideLayouts/slideLayout4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2" Type="http://schemas.openxmlformats.org/officeDocument/2006/relationships/package" Target="../embeddings/Microsoft_Word_Document152.docx"/><Relationship Id="rId1" Type="http://schemas.openxmlformats.org/officeDocument/2006/relationships/slideLayout" Target="../slideLayouts/slideLayout4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emf"/><Relationship Id="rId2" Type="http://schemas.openxmlformats.org/officeDocument/2006/relationships/package" Target="../embeddings/Microsoft_Word_Document153.docx"/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emf"/><Relationship Id="rId2" Type="http://schemas.openxmlformats.org/officeDocument/2006/relationships/package" Target="../embeddings/Microsoft_Word_Document154.docx"/><Relationship Id="rId1" Type="http://schemas.openxmlformats.org/officeDocument/2006/relationships/slideLayout" Target="../slideLayouts/slideLayout4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2" Type="http://schemas.openxmlformats.org/officeDocument/2006/relationships/package" Target="../embeddings/Microsoft_Word_Document155.docx"/><Relationship Id="rId1" Type="http://schemas.openxmlformats.org/officeDocument/2006/relationships/slideLayout" Target="../slideLayouts/slideLayout4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emf"/><Relationship Id="rId2" Type="http://schemas.openxmlformats.org/officeDocument/2006/relationships/package" Target="../embeddings/Microsoft_Word_Document156.docx"/><Relationship Id="rId1" Type="http://schemas.openxmlformats.org/officeDocument/2006/relationships/slideLayout" Target="../slideLayouts/slideLayout4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7.docx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.docx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emf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emf"/><Relationship Id="rId2" Type="http://schemas.openxmlformats.org/officeDocument/2006/relationships/package" Target="../embeddings/Microsoft_Word_Document158.docx"/><Relationship Id="rId1" Type="http://schemas.openxmlformats.org/officeDocument/2006/relationships/slideLayout" Target="../slideLayouts/slideLayout4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emf"/><Relationship Id="rId2" Type="http://schemas.openxmlformats.org/officeDocument/2006/relationships/package" Target="../embeddings/Microsoft_Word_Document159.docx"/><Relationship Id="rId1" Type="http://schemas.openxmlformats.org/officeDocument/2006/relationships/slideLayout" Target="../slideLayouts/slideLayout4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2" Type="http://schemas.openxmlformats.org/officeDocument/2006/relationships/package" Target="../embeddings/Microsoft_Word_Document160.docx"/><Relationship Id="rId1" Type="http://schemas.openxmlformats.org/officeDocument/2006/relationships/slideLayout" Target="../slideLayouts/slideLayout4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package" Target="../embeddings/Microsoft_Word_Document161.docx"/><Relationship Id="rId1" Type="http://schemas.openxmlformats.org/officeDocument/2006/relationships/slideLayout" Target="../slideLayouts/slideLayout4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emf"/><Relationship Id="rId2" Type="http://schemas.openxmlformats.org/officeDocument/2006/relationships/package" Target="../embeddings/Microsoft_Word_Document162.docx"/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2" Type="http://schemas.openxmlformats.org/officeDocument/2006/relationships/package" Target="../embeddings/Microsoft_Word_Document163.docx"/><Relationship Id="rId1" Type="http://schemas.openxmlformats.org/officeDocument/2006/relationships/slideLayout" Target="../slideLayouts/slideLayout4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2" Type="http://schemas.openxmlformats.org/officeDocument/2006/relationships/package" Target="../embeddings/Microsoft_Word_Document164.docx"/><Relationship Id="rId1" Type="http://schemas.openxmlformats.org/officeDocument/2006/relationships/slideLayout" Target="../slideLayouts/slideLayout4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emf"/><Relationship Id="rId2" Type="http://schemas.openxmlformats.org/officeDocument/2006/relationships/package" Target="../embeddings/Microsoft_Word_Document165.docx"/><Relationship Id="rId1" Type="http://schemas.openxmlformats.org/officeDocument/2006/relationships/slideLayout" Target="../slideLayouts/slideLayout4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emf"/><Relationship Id="rId2" Type="http://schemas.openxmlformats.org/officeDocument/2006/relationships/package" Target="../embeddings/Microsoft_Word_Document166.docx"/><Relationship Id="rId1" Type="http://schemas.openxmlformats.org/officeDocument/2006/relationships/slideLayout" Target="../slideLayouts/slideLayout4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emf"/><Relationship Id="rId2" Type="http://schemas.openxmlformats.org/officeDocument/2006/relationships/package" Target="../embeddings/Microsoft_Word_Document167.docx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package" Target="../embeddings/Microsoft_Word_Document11.docx"/><Relationship Id="rId1" Type="http://schemas.openxmlformats.org/officeDocument/2006/relationships/slideLayout" Target="../slideLayouts/slideLayout4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emf"/><Relationship Id="rId2" Type="http://schemas.openxmlformats.org/officeDocument/2006/relationships/package" Target="../embeddings/Microsoft_Word_Document168.docx"/><Relationship Id="rId1" Type="http://schemas.openxmlformats.org/officeDocument/2006/relationships/slideLayout" Target="../slideLayouts/slideLayout4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emf"/><Relationship Id="rId2" Type="http://schemas.openxmlformats.org/officeDocument/2006/relationships/package" Target="../embeddings/Microsoft_Word_Document169.docx"/><Relationship Id="rId1" Type="http://schemas.openxmlformats.org/officeDocument/2006/relationships/slideLayout" Target="../slideLayouts/slideLayout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2" Type="http://schemas.openxmlformats.org/officeDocument/2006/relationships/package" Target="../embeddings/Microsoft_Word_Document170.docx"/><Relationship Id="rId1" Type="http://schemas.openxmlformats.org/officeDocument/2006/relationships/slideLayout" Target="../slideLayouts/slideLayout4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2" Type="http://schemas.openxmlformats.org/officeDocument/2006/relationships/package" Target="../embeddings/Microsoft_Word_Document171.docx"/><Relationship Id="rId1" Type="http://schemas.openxmlformats.org/officeDocument/2006/relationships/slideLayout" Target="../slideLayouts/slideLayout4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emf"/><Relationship Id="rId2" Type="http://schemas.openxmlformats.org/officeDocument/2006/relationships/package" Target="../embeddings/Microsoft_Word_Document172.docx"/><Relationship Id="rId1" Type="http://schemas.openxmlformats.org/officeDocument/2006/relationships/slideLayout" Target="../slideLayouts/slideLayout4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2.emf"/><Relationship Id="rId2" Type="http://schemas.openxmlformats.org/officeDocument/2006/relationships/package" Target="../embeddings/Microsoft_Word_Document173.docx"/><Relationship Id="rId1" Type="http://schemas.openxmlformats.org/officeDocument/2006/relationships/slideLayout" Target="../slideLayouts/slideLayout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74.docx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Word_Document12.docx"/><Relationship Id="rId1" Type="http://schemas.openxmlformats.org/officeDocument/2006/relationships/slideLayout" Target="../slideLayouts/slideLayout4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emf"/><Relationship Id="rId2" Type="http://schemas.openxmlformats.org/officeDocument/2006/relationships/package" Target="../embeddings/Microsoft_Word_Document175.docx"/><Relationship Id="rId1" Type="http://schemas.openxmlformats.org/officeDocument/2006/relationships/slideLayout" Target="../slideLayouts/slideLayout4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5.emf"/><Relationship Id="rId2" Type="http://schemas.openxmlformats.org/officeDocument/2006/relationships/package" Target="../embeddings/Microsoft_Word_Document176.docx"/><Relationship Id="rId1" Type="http://schemas.openxmlformats.org/officeDocument/2006/relationships/slideLayout" Target="../slideLayouts/slideLayout4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emf"/><Relationship Id="rId2" Type="http://schemas.openxmlformats.org/officeDocument/2006/relationships/package" Target="../embeddings/Microsoft_Word_Document177.docx"/><Relationship Id="rId1" Type="http://schemas.openxmlformats.org/officeDocument/2006/relationships/slideLayout" Target="../slideLayouts/slideLayout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78.docx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8.emf"/><Relationship Id="rId5" Type="http://schemas.openxmlformats.org/officeDocument/2006/relationships/package" Target="../embeddings/Microsoft_Word_Document179.docx"/><Relationship Id="rId4" Type="http://schemas.openxmlformats.org/officeDocument/2006/relationships/image" Target="../media/image187.emf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package" Target="../embeddings/Microsoft_Word_Document180.docx"/><Relationship Id="rId1" Type="http://schemas.openxmlformats.org/officeDocument/2006/relationships/slideLayout" Target="../slideLayouts/slideLayout4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emf"/><Relationship Id="rId2" Type="http://schemas.openxmlformats.org/officeDocument/2006/relationships/package" Target="../embeddings/Microsoft_Word_Document181.docx"/><Relationship Id="rId1" Type="http://schemas.openxmlformats.org/officeDocument/2006/relationships/slideLayout" Target="../slideLayouts/slideLayout4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emf"/><Relationship Id="rId2" Type="http://schemas.openxmlformats.org/officeDocument/2006/relationships/package" Target="../embeddings/Microsoft_Word_Document182.docx"/><Relationship Id="rId1" Type="http://schemas.openxmlformats.org/officeDocument/2006/relationships/slideLayout" Target="../slideLayouts/slideLayout4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emf"/><Relationship Id="rId2" Type="http://schemas.openxmlformats.org/officeDocument/2006/relationships/package" Target="../embeddings/Microsoft_Word_Document183.docx"/><Relationship Id="rId1" Type="http://schemas.openxmlformats.org/officeDocument/2006/relationships/slideLayout" Target="../slideLayouts/slideLayout4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emf"/><Relationship Id="rId2" Type="http://schemas.openxmlformats.org/officeDocument/2006/relationships/package" Target="../embeddings/Microsoft_Word_Document184.docx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Word_Document13.docx"/><Relationship Id="rId1" Type="http://schemas.openxmlformats.org/officeDocument/2006/relationships/slideLayout" Target="../slideLayouts/slideLayout4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emf"/><Relationship Id="rId2" Type="http://schemas.openxmlformats.org/officeDocument/2006/relationships/package" Target="../embeddings/Microsoft_Word_Document185.docx"/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emf"/><Relationship Id="rId2" Type="http://schemas.openxmlformats.org/officeDocument/2006/relationships/package" Target="../embeddings/Microsoft_Word_Document186.docx"/><Relationship Id="rId1" Type="http://schemas.openxmlformats.org/officeDocument/2006/relationships/slideLayout" Target="../slideLayouts/slideLayout4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emf"/><Relationship Id="rId2" Type="http://schemas.openxmlformats.org/officeDocument/2006/relationships/package" Target="../embeddings/Microsoft_Word_Document187.docx"/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emf"/><Relationship Id="rId2" Type="http://schemas.openxmlformats.org/officeDocument/2006/relationships/package" Target="../embeddings/Microsoft_Word_Document188.docx"/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emf"/><Relationship Id="rId2" Type="http://schemas.openxmlformats.org/officeDocument/2006/relationships/package" Target="../embeddings/Microsoft_Word_Document189.docx"/><Relationship Id="rId1" Type="http://schemas.openxmlformats.org/officeDocument/2006/relationships/slideLayout" Target="../slideLayouts/slideLayout4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emf"/><Relationship Id="rId2" Type="http://schemas.openxmlformats.org/officeDocument/2006/relationships/package" Target="../embeddings/Microsoft_Word_Document190.docx"/><Relationship Id="rId1" Type="http://schemas.openxmlformats.org/officeDocument/2006/relationships/slideLayout" Target="../slideLayouts/slideLayout4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emf"/><Relationship Id="rId2" Type="http://schemas.openxmlformats.org/officeDocument/2006/relationships/package" Target="../embeddings/Microsoft_Word_Document191.docx"/><Relationship Id="rId1" Type="http://schemas.openxmlformats.org/officeDocument/2006/relationships/slideLayout" Target="../slideLayouts/slideLayout4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1.emf"/><Relationship Id="rId2" Type="http://schemas.openxmlformats.org/officeDocument/2006/relationships/package" Target="../embeddings/Microsoft_Word_Document192.docx"/><Relationship Id="rId1" Type="http://schemas.openxmlformats.org/officeDocument/2006/relationships/slideLayout" Target="../slideLayouts/slideLayout4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2.emf"/><Relationship Id="rId2" Type="http://schemas.openxmlformats.org/officeDocument/2006/relationships/package" Target="../embeddings/Microsoft_Word_Document193.docx"/><Relationship Id="rId1" Type="http://schemas.openxmlformats.org/officeDocument/2006/relationships/slideLayout" Target="../slideLayouts/slideLayout4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Word_Document14.docx"/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4.docx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3.emf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2" Type="http://schemas.openxmlformats.org/officeDocument/2006/relationships/package" Target="../embeddings/Microsoft_Word_Document195.docx"/><Relationship Id="rId1" Type="http://schemas.openxmlformats.org/officeDocument/2006/relationships/slideLayout" Target="../slideLayouts/slideLayout4.xml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2" Type="http://schemas.openxmlformats.org/officeDocument/2006/relationships/package" Target="../embeddings/Microsoft_Word_Document196.docx"/><Relationship Id="rId1" Type="http://schemas.openxmlformats.org/officeDocument/2006/relationships/slideLayout" Target="../slideLayouts/slideLayout4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6.emf"/><Relationship Id="rId2" Type="http://schemas.openxmlformats.org/officeDocument/2006/relationships/package" Target="../embeddings/Microsoft_Word_Document197.docx"/><Relationship Id="rId1" Type="http://schemas.openxmlformats.org/officeDocument/2006/relationships/slideLayout" Target="../slideLayouts/slideLayout4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emf"/><Relationship Id="rId2" Type="http://schemas.openxmlformats.org/officeDocument/2006/relationships/package" Target="../embeddings/Microsoft_Word_Document198.docx"/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2" Type="http://schemas.openxmlformats.org/officeDocument/2006/relationships/package" Target="../embeddings/Microsoft_Word_Document199.docx"/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0.docx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9.emf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emf"/><Relationship Id="rId2" Type="http://schemas.openxmlformats.org/officeDocument/2006/relationships/package" Target="../embeddings/Microsoft_Word_Document201.docx"/><Relationship Id="rId1" Type="http://schemas.openxmlformats.org/officeDocument/2006/relationships/slideLayout" Target="../slideLayouts/slideLayout4.xml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emf"/><Relationship Id="rId2" Type="http://schemas.openxmlformats.org/officeDocument/2006/relationships/package" Target="../embeddings/Microsoft_Word_Document202.docx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emf"/><Relationship Id="rId2" Type="http://schemas.openxmlformats.org/officeDocument/2006/relationships/package" Target="../embeddings/Microsoft_Word_Document203.docx"/><Relationship Id="rId1" Type="http://schemas.openxmlformats.org/officeDocument/2006/relationships/slideLayout" Target="../slideLayouts/slideLayout4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3.emf"/><Relationship Id="rId2" Type="http://schemas.openxmlformats.org/officeDocument/2006/relationships/package" Target="../embeddings/Microsoft_Word_Document204.docx"/><Relationship Id="rId1" Type="http://schemas.openxmlformats.org/officeDocument/2006/relationships/slideLayout" Target="../slideLayouts/slideLayout4.xml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4.emf"/><Relationship Id="rId2" Type="http://schemas.openxmlformats.org/officeDocument/2006/relationships/package" Target="../embeddings/Microsoft_Word_Document205.docx"/><Relationship Id="rId1" Type="http://schemas.openxmlformats.org/officeDocument/2006/relationships/slideLayout" Target="../slideLayouts/slideLayout4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emf"/><Relationship Id="rId2" Type="http://schemas.openxmlformats.org/officeDocument/2006/relationships/package" Target="../embeddings/Microsoft_Word_Document206.docx"/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6.emf"/><Relationship Id="rId2" Type="http://schemas.openxmlformats.org/officeDocument/2006/relationships/package" Target="../embeddings/Microsoft_Word_Document207.docx"/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8.docx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7.emf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emf"/><Relationship Id="rId2" Type="http://schemas.openxmlformats.org/officeDocument/2006/relationships/package" Target="../embeddings/Microsoft_Word_Document209.docx"/><Relationship Id="rId1" Type="http://schemas.openxmlformats.org/officeDocument/2006/relationships/slideLayout" Target="../slideLayouts/slideLayout4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emf"/><Relationship Id="rId2" Type="http://schemas.openxmlformats.org/officeDocument/2006/relationships/package" Target="../embeddings/Microsoft_Word_Document210.docx"/><Relationship Id="rId1" Type="http://schemas.openxmlformats.org/officeDocument/2006/relationships/slideLayout" Target="../slideLayouts/slideLayout4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emf"/><Relationship Id="rId2" Type="http://schemas.openxmlformats.org/officeDocument/2006/relationships/package" Target="../embeddings/Microsoft_Word_Document211.docx"/><Relationship Id="rId1" Type="http://schemas.openxmlformats.org/officeDocument/2006/relationships/slideLayout" Target="../slideLayouts/slideLayout4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.emf"/><Relationship Id="rId2" Type="http://schemas.openxmlformats.org/officeDocument/2006/relationships/package" Target="../embeddings/Microsoft_Word_Document212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2.emf"/><Relationship Id="rId4" Type="http://schemas.openxmlformats.org/officeDocument/2006/relationships/package" Target="../embeddings/Microsoft_Word_Document213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emf"/><Relationship Id="rId5" Type="http://schemas.openxmlformats.org/officeDocument/2006/relationships/package" Target="../embeddings/Microsoft_Word_Document16.docx"/><Relationship Id="rId4" Type="http://schemas.openxmlformats.org/officeDocument/2006/relationships/image" Target="../media/image24.emf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3.emf"/><Relationship Id="rId2" Type="http://schemas.openxmlformats.org/officeDocument/2006/relationships/package" Target="../embeddings/Microsoft_Word_Document214.docx"/><Relationship Id="rId1" Type="http://schemas.openxmlformats.org/officeDocument/2006/relationships/slideLayout" Target="../slideLayouts/slideLayout4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4.emf"/><Relationship Id="rId2" Type="http://schemas.openxmlformats.org/officeDocument/2006/relationships/package" Target="../embeddings/Microsoft_Word_Document215.docx"/><Relationship Id="rId1" Type="http://schemas.openxmlformats.org/officeDocument/2006/relationships/slideLayout" Target="../slideLayouts/slideLayout4.xml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emf"/><Relationship Id="rId2" Type="http://schemas.openxmlformats.org/officeDocument/2006/relationships/package" Target="../embeddings/Microsoft_Word_Document216.docx"/><Relationship Id="rId1" Type="http://schemas.openxmlformats.org/officeDocument/2006/relationships/slideLayout" Target="../slideLayouts/slideLayout4.xml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package" Target="../embeddings/Microsoft_Word_Document217.docx"/><Relationship Id="rId1" Type="http://schemas.openxmlformats.org/officeDocument/2006/relationships/slideLayout" Target="../slideLayouts/slideLayout4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18.docx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7.emf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emf"/><Relationship Id="rId2" Type="http://schemas.openxmlformats.org/officeDocument/2006/relationships/package" Target="../embeddings/Microsoft_Word_Document219.docx"/><Relationship Id="rId1" Type="http://schemas.openxmlformats.org/officeDocument/2006/relationships/slideLayout" Target="../slideLayouts/slideLayout4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9.emf"/><Relationship Id="rId2" Type="http://schemas.openxmlformats.org/officeDocument/2006/relationships/package" Target="../embeddings/Microsoft_Word_Document220.docx"/><Relationship Id="rId1" Type="http://schemas.openxmlformats.org/officeDocument/2006/relationships/slideLayout" Target="../slideLayouts/slideLayout4.xml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emf"/><Relationship Id="rId2" Type="http://schemas.openxmlformats.org/officeDocument/2006/relationships/package" Target="../embeddings/Microsoft_Word_Document221.docx"/><Relationship Id="rId1" Type="http://schemas.openxmlformats.org/officeDocument/2006/relationships/slideLayout" Target="../slideLayouts/slideLayout4.xml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1.emf"/><Relationship Id="rId2" Type="http://schemas.openxmlformats.org/officeDocument/2006/relationships/package" Target="../embeddings/Microsoft_Word_Document222.docx"/><Relationship Id="rId1" Type="http://schemas.openxmlformats.org/officeDocument/2006/relationships/slideLayout" Target="../slideLayouts/slideLayout4.xml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2.emf"/><Relationship Id="rId2" Type="http://schemas.openxmlformats.org/officeDocument/2006/relationships/package" Target="../embeddings/Microsoft_Word_Document223.docx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17.docx"/><Relationship Id="rId1" Type="http://schemas.openxmlformats.org/officeDocument/2006/relationships/slideLayout" Target="../slideLayouts/slideLayout4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3.emf"/><Relationship Id="rId2" Type="http://schemas.openxmlformats.org/officeDocument/2006/relationships/package" Target="../embeddings/Microsoft_Word_Document224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4.emf"/><Relationship Id="rId4" Type="http://schemas.openxmlformats.org/officeDocument/2006/relationships/package" Target="../embeddings/Microsoft_Word_Document225.docx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5.emf"/><Relationship Id="rId2" Type="http://schemas.openxmlformats.org/officeDocument/2006/relationships/package" Target="../embeddings/Microsoft_Word_Document226.docx"/><Relationship Id="rId1" Type="http://schemas.openxmlformats.org/officeDocument/2006/relationships/slideLayout" Target="../slideLayouts/slideLayout4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6.emf"/><Relationship Id="rId2" Type="http://schemas.openxmlformats.org/officeDocument/2006/relationships/package" Target="../embeddings/Microsoft_Word_Document227.docx"/><Relationship Id="rId1" Type="http://schemas.openxmlformats.org/officeDocument/2006/relationships/slideLayout" Target="../slideLayouts/slideLayout4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28.docx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7.emf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package" Target="../embeddings/Microsoft_Word_Document18.docx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package" Target="../embeddings/Microsoft_Word_Document19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20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package" Target="../embeddings/Microsoft_Word_Document21.docx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Microsoft_Word_Document22.docx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3.docx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package" Target="../embeddings/Microsoft_Word_Document24.docx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package" Target="../embeddings/Microsoft_Word_Document25.docx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package" Target="../embeddings/Microsoft_Word_Document26.docx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package" Target="../embeddings/Microsoft_Word_Document27.docx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package" Target="../embeddings/Microsoft_Word_Document28.docx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package" Target="../embeddings/Microsoft_Word_Document29.docx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package" Target="../embeddings/Microsoft_Word_Document30.docx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package" Target="../embeddings/Microsoft_Word_Document31.docx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package" Target="../embeddings/Microsoft_Word_Document32.docx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package" Target="../embeddings/Microsoft_Word_Document33.docx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package" Target="../embeddings/Microsoft_Word_Document34.docx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package" Target="../embeddings/Microsoft_Word_Document35.docx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package" Target="../embeddings/Microsoft_Word_Document36.docx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package" Target="../embeddings/Microsoft_Word_Document37.docx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package" Target="../embeddings/Microsoft_Word_Document38.docx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Word_Document1.docx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package" Target="../embeddings/Microsoft_Word_Document39.docx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package" Target="../embeddings/Microsoft_Word_Document40.docx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package" Target="../embeddings/Microsoft_Word_Document41.docx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package" Target="../embeddings/Microsoft_Word_Document42.docx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package" Target="../embeddings/Microsoft_Word_Document43.docx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package" Target="../embeddings/Microsoft_Word_Document44.docx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package" Target="../embeddings/Microsoft_Word_Document45.docx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package" Target="../embeddings/Microsoft_Word_Document46.docx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7.docx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6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package" Target="../embeddings/Microsoft_Word_Document48.docx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package" Target="../embeddings/Microsoft_Word_Document49.docx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package" Target="../embeddings/Microsoft_Word_Document50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1.docx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package" Target="../embeddings/Microsoft_Word_Document52.docx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package" Target="../embeddings/Microsoft_Word_Document53.docx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4.docx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3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package" Target="../embeddings/Microsoft_Word_Document55.docx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package" Target="../embeddings/Microsoft_Word_Document56.docx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package" Target="../embeddings/Microsoft_Word_Document57.docx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package" Target="../embeddings/Microsoft_Word_Document58.docx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package" Target="../embeddings/Microsoft_Word_Document59.docx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package" Target="../embeddings/Microsoft_Word_Document60.docx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package" Target="../embeddings/Microsoft_Word_Document61.docx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package" Target="../embeddings/Microsoft_Word_Document62.docx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package" Target="../embeddings/Microsoft_Word_Document63.docx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package" Target="../embeddings/Microsoft_Word_Document64.docx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Word_Document3.docx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package" Target="../embeddings/Microsoft_Word_Document65.docx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package" Target="../embeddings/Microsoft_Word_Document66.docx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package" Target="../embeddings/Microsoft_Word_Document67.docx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package" Target="../embeddings/Microsoft_Word_Document68.docx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package" Target="../embeddings/Microsoft_Word_Document69.docx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package" Target="../embeddings/Microsoft_Word_Document70.docx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package" Target="../embeddings/Microsoft_Word_Document71.docx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package" Target="../embeddings/Microsoft_Word_Document72.docx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package" Target="../embeddings/Microsoft_Word_Document73.docx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package" Target="../embeddings/Microsoft_Word_Document74.docx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package" Target="../embeddings/Microsoft_Word_Document75.docx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package" Target="../embeddings/Microsoft_Word_Document76.docx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package" Target="../embeddings/Microsoft_Word_Document77.docx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8.docx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7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package" Target="../embeddings/Microsoft_Word_Document79.docx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package" Target="../embeddings/Microsoft_Word_Document80.docx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package" Target="../embeddings/Microsoft_Word_Document81.docx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9">
            <a:extLst>
              <a:ext uri="{FF2B5EF4-FFF2-40B4-BE49-F238E27FC236}">
                <a16:creationId xmlns:a16="http://schemas.microsoft.com/office/drawing/2014/main" id="{09073DB5-2152-4F2C-8FE7-11699B4E67A9}"/>
              </a:ext>
            </a:extLst>
          </p:cNvPr>
          <p:cNvSpPr txBox="1"/>
          <p:nvPr/>
        </p:nvSpPr>
        <p:spPr>
          <a:xfrm>
            <a:off x="1575169" y="1478417"/>
            <a:ext cx="1915875" cy="923314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</a:t>
            </a:r>
            <a:r>
              <a:rPr lang="en-US" altLang="zh-CN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7</a:t>
            </a:r>
            <a:r>
              <a:rPr lang="zh-CN" altLang="en-US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章</a:t>
            </a:r>
            <a:endParaRPr lang="zh-CN" altLang="en-US" sz="5400" dirty="0">
              <a:solidFill>
                <a:srgbClr val="4472C4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1DC2954-D90A-460B-8EE6-0E8298F94365}"/>
              </a:ext>
            </a:extLst>
          </p:cNvPr>
          <p:cNvSpPr/>
          <p:nvPr/>
        </p:nvSpPr>
        <p:spPr>
          <a:xfrm>
            <a:off x="1582140" y="2719977"/>
            <a:ext cx="2544252" cy="800203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4600" b="1">
                <a:solidFill>
                  <a:srgbClr val="4472C4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数理统计</a:t>
            </a:r>
            <a:endParaRPr lang="zh-CN" altLang="en-US" sz="4600" b="1" dirty="0">
              <a:solidFill>
                <a:srgbClr val="4472C4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7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3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536134"/>
              </p:ext>
            </p:extLst>
          </p:nvPr>
        </p:nvGraphicFramePr>
        <p:xfrm>
          <a:off x="531813" y="804863"/>
          <a:ext cx="7861300" cy="487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45840" progId="Word.Document.12">
                  <p:embed/>
                </p:oleObj>
              </mc:Choice>
              <mc:Fallback>
                <p:oleObj name="Document" r:id="rId2" imgW="8129635" imgH="50458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72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3160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2275928"/>
              </p:ext>
            </p:extLst>
          </p:nvPr>
        </p:nvGraphicFramePr>
        <p:xfrm>
          <a:off x="531813" y="469900"/>
          <a:ext cx="7861300" cy="638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622485" progId="Word.Document.12">
                  <p:embed/>
                </p:oleObj>
              </mc:Choice>
              <mc:Fallback>
                <p:oleObj name="Document" r:id="rId2" imgW="8129635" imgH="662248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469900"/>
                        <a:ext cx="7861300" cy="638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214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376708"/>
              </p:ext>
            </p:extLst>
          </p:nvPr>
        </p:nvGraphicFramePr>
        <p:xfrm>
          <a:off x="531813" y="804863"/>
          <a:ext cx="7861300" cy="4627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793332" progId="Word.Document.12">
                  <p:embed/>
                </p:oleObj>
              </mc:Choice>
              <mc:Fallback>
                <p:oleObj name="Document" r:id="rId2" imgW="8129635" imgH="479333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27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765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0639822"/>
              </p:ext>
            </p:extLst>
          </p:nvPr>
        </p:nvGraphicFramePr>
        <p:xfrm>
          <a:off x="531813" y="804863"/>
          <a:ext cx="7861300" cy="326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84185" progId="Word.Document.12">
                  <p:embed/>
                </p:oleObj>
              </mc:Choice>
              <mc:Fallback>
                <p:oleObj name="Document" r:id="rId2" imgW="8129635" imgH="338418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262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057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F6355FB-1EEC-4EB3-8CCF-B99BC6D06DE3}"/>
              </a:ext>
            </a:extLst>
          </p:cNvPr>
          <p:cNvSpPr txBox="1"/>
          <p:nvPr/>
        </p:nvSpPr>
        <p:spPr>
          <a:xfrm>
            <a:off x="151279" y="458177"/>
            <a:ext cx="8132109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rng(2)  %</a:t>
            </a:r>
            <a:r>
              <a:rPr lang="zh-CN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进行一致性比较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a=[142.84  97.04  32.46  69.14  85.67  114.43  41.76  163.07  108.22  63.28];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eta=sqrt(mean(a.^2))  %</a:t>
            </a:r>
            <a:r>
              <a:rPr lang="zh-CN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求最大似然估计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beta=2; B=5000; alpha=0.05;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b=wblrnd(eta,beta,[B,10]);  %</a:t>
            </a:r>
            <a:r>
              <a:rPr lang="zh-CN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产生服从韦布尔分布的随机数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etahat=sqrt(mean(b.^2,2));  %</a:t>
            </a:r>
            <a:r>
              <a:rPr lang="zh-CN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计算每个样本对应的最大似然估计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seta=sort(etahat);  %</a:t>
            </a:r>
            <a:r>
              <a:rPr lang="zh-CN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</a:t>
            </a:r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</a:t>
            </a:r>
            <a:r>
              <a:rPr lang="zh-CN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个最大似然估计按照从小到大排列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k=floor(B*alpha)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se=seta(k)  %</a:t>
            </a:r>
            <a:r>
              <a:rPr lang="zh-CN" altLang="zh-CN" sz="26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提取相应位置的估计量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2600" b="1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Rt0=exp(-(50/se)^2)  %</a:t>
            </a:r>
            <a:r>
              <a:rPr lang="zh-CN" altLang="zh-CN" sz="2600" b="1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求对应的置信下限</a:t>
            </a:r>
            <a:endParaRPr lang="zh-CN" altLang="en-US" sz="2600"/>
          </a:p>
        </p:txBody>
      </p:sp>
    </p:spTree>
    <p:extLst>
      <p:ext uri="{BB962C8B-B14F-4D97-AF65-F5344CB8AC3E}">
        <p14:creationId xmlns:p14="http://schemas.microsoft.com/office/powerpoint/2010/main" val="252322558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1989291"/>
              </p:ext>
            </p:extLst>
          </p:nvPr>
        </p:nvGraphicFramePr>
        <p:xfrm>
          <a:off x="531813" y="804863"/>
          <a:ext cx="7861300" cy="507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257284" progId="Word.Document.12">
                  <p:embed/>
                </p:oleObj>
              </mc:Choice>
              <mc:Fallback>
                <p:oleObj name="Document" r:id="rId2" imgW="8129635" imgH="525728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07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985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7063178"/>
              </p:ext>
            </p:extLst>
          </p:nvPr>
        </p:nvGraphicFramePr>
        <p:xfrm>
          <a:off x="531813" y="804863"/>
          <a:ext cx="7861300" cy="534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545093" progId="Word.Document.12">
                  <p:embed/>
                </p:oleObj>
              </mc:Choice>
              <mc:Fallback>
                <p:oleObj name="Document" r:id="rId2" imgW="8129635" imgH="554509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349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370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9123954"/>
              </p:ext>
            </p:extLst>
          </p:nvPr>
        </p:nvGraphicFramePr>
        <p:xfrm>
          <a:off x="531813" y="804863"/>
          <a:ext cx="7861300" cy="401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151075" progId="Word.Document.12">
                  <p:embed/>
                </p:oleObj>
              </mc:Choice>
              <mc:Fallback>
                <p:oleObj name="Document" r:id="rId2" imgW="8111970" imgH="415107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01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844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170700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18267" progId="Word.Document.12">
                  <p:embed/>
                </p:oleObj>
              </mc:Choice>
              <mc:Fallback>
                <p:oleObj name="Document" r:id="rId2" imgW="8129635" imgH="331826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504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F8C69C6-F88F-4110-B8BC-E7C45B3CE2FB}"/>
              </a:ext>
            </a:extLst>
          </p:cNvPr>
          <p:cNvSpPr txBox="1"/>
          <p:nvPr/>
        </p:nvSpPr>
        <p:spPr>
          <a:xfrm>
            <a:off x="398369" y="732508"/>
            <a:ext cx="834726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24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24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4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rng(10)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进行一致性比较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x0=[342  500  187];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theta=(x0(2)+2*x0(3))/sum(x0)/2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计算最大似然估计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fb=[(1-theta)^2,2*theta*(1-theta),theta^2]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计算分布律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cf=cumsum(fb)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求累计分布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a=rand(1029,1000);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每一列随机数对应一个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bootstrap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样本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jx1=(a&lt;=cf(1));  %1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对应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出现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jx2=(a&gt;cf(1) &amp; a&lt;=cf(2)); %1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对应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MN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出现 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jx3=(a&gt;=cf(2)); %1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对应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出现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x1=sum(jx1); x2=sum(jx2); x3=sum(jx3);  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theta2=(x2+2*x3)/1029/2;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计算统计量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theta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的值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stheta=sort(theta2);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把统计量按照从小到大排序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24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qj=[stheta(50), stheta(950)]  %</a:t>
            </a:r>
            <a:r>
              <a:rPr lang="zh-CN" altLang="zh-CN" sz="24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提出置信区间的取值</a:t>
            </a:r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226458180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201889"/>
            <a:ext cx="6706442" cy="830972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方差分析</a:t>
            </a:r>
            <a:endParaRPr lang="zh-CN" altLang="en-US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19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4533646"/>
              </p:ext>
            </p:extLst>
          </p:nvPr>
        </p:nvGraphicFramePr>
        <p:xfrm>
          <a:off x="531813" y="804863"/>
          <a:ext cx="7861300" cy="530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500787" progId="Word.Document.12">
                  <p:embed/>
                </p:oleObj>
              </mc:Choice>
              <mc:Fallback>
                <p:oleObj name="Document" r:id="rId2" imgW="8129635" imgH="550078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30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978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9509777"/>
              </p:ext>
            </p:extLst>
          </p:nvPr>
        </p:nvGraphicFramePr>
        <p:xfrm>
          <a:off x="531813" y="804863"/>
          <a:ext cx="7861300" cy="401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162962" progId="Word.Document.12">
                  <p:embed/>
                </p:oleObj>
              </mc:Choice>
              <mc:Fallback>
                <p:oleObj name="Document" r:id="rId2" imgW="8129635" imgH="416296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01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800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3310036"/>
              </p:ext>
            </p:extLst>
          </p:nvPr>
        </p:nvGraphicFramePr>
        <p:xfrm>
          <a:off x="531813" y="804863"/>
          <a:ext cx="7861300" cy="401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164763" progId="Word.Document.12">
                  <p:embed/>
                </p:oleObj>
              </mc:Choice>
              <mc:Fallback>
                <p:oleObj name="Document" r:id="rId2" imgW="8129635" imgH="41647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01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249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4765805"/>
              </p:ext>
            </p:extLst>
          </p:nvPr>
        </p:nvGraphicFramePr>
        <p:xfrm>
          <a:off x="531813" y="804863"/>
          <a:ext cx="7861300" cy="461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777843" progId="Word.Document.12">
                  <p:embed/>
                </p:oleObj>
              </mc:Choice>
              <mc:Fallback>
                <p:oleObj name="Document" r:id="rId2" imgW="8129635" imgH="477784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13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504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5373573"/>
              </p:ext>
            </p:extLst>
          </p:nvPr>
        </p:nvGraphicFramePr>
        <p:xfrm>
          <a:off x="518366" y="576263"/>
          <a:ext cx="8297862" cy="593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572633" imgH="6145494" progId="Word.Document.12">
                  <p:embed/>
                </p:oleObj>
              </mc:Choice>
              <mc:Fallback>
                <p:oleObj name="Document" r:id="rId2" imgW="8572633" imgH="614549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8366" y="576263"/>
                        <a:ext cx="8297862" cy="593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395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75018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7.3.1  </a:t>
            </a:r>
            <a:r>
              <a:rPr lang="zh-CN" altLang="zh-CN" sz="4200" b="1">
                <a:solidFill>
                  <a:srgbClr val="319095"/>
                </a:solidFill>
              </a:rPr>
              <a:t>单因素方差分析方法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8881196"/>
              </p:ext>
            </p:extLst>
          </p:nvPr>
        </p:nvGraphicFramePr>
        <p:xfrm>
          <a:off x="450850" y="1647825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0850" y="1647825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83285025-34AB-4AE1-8F0D-077D2F811C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4317576"/>
              </p:ext>
            </p:extLst>
          </p:nvPr>
        </p:nvGraphicFramePr>
        <p:xfrm>
          <a:off x="355599" y="4518211"/>
          <a:ext cx="8447088" cy="4094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5" imgW="8569150" imgH="4172884" progId="Word.Document.12">
                  <p:embed/>
                </p:oleObj>
              </mc:Choice>
              <mc:Fallback>
                <p:oleObj name="Document" r:id="rId5" imgW="8569150" imgH="41728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83285025-34AB-4AE1-8F0D-077D2F811C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5599" y="4518211"/>
                        <a:ext cx="8447088" cy="4094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720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3327520"/>
              </p:ext>
            </p:extLst>
          </p:nvPr>
        </p:nvGraphicFramePr>
        <p:xfrm>
          <a:off x="504825" y="1624013"/>
          <a:ext cx="8188325" cy="432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323256" progId="Word.Document.12">
                  <p:embed/>
                </p:oleObj>
              </mc:Choice>
              <mc:Fallback>
                <p:oleObj name="Document" r:id="rId2" imgW="8153322" imgH="4323256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325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en-US" sz="3600" b="1">
                <a:solidFill>
                  <a:srgbClr val="0293B8"/>
                </a:solidFill>
              </a:rPr>
              <a:t>数学模型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1984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3342700"/>
              </p:ext>
            </p:extLst>
          </p:nvPr>
        </p:nvGraphicFramePr>
        <p:xfrm>
          <a:off x="531813" y="804863"/>
          <a:ext cx="7861300" cy="528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473771" progId="Word.Document.12">
                  <p:embed/>
                </p:oleObj>
              </mc:Choice>
              <mc:Fallback>
                <p:oleObj name="Document" r:id="rId2" imgW="8129635" imgH="547377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81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33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969803"/>
              </p:ext>
            </p:extLst>
          </p:nvPr>
        </p:nvGraphicFramePr>
        <p:xfrm>
          <a:off x="531813" y="804863"/>
          <a:ext cx="7861300" cy="421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69723" progId="Word.Document.12">
                  <p:embed/>
                </p:oleObj>
              </mc:Choice>
              <mc:Fallback>
                <p:oleObj name="Document" r:id="rId2" imgW="8129635" imgH="436972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17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1824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1954149"/>
              </p:ext>
            </p:extLst>
          </p:nvPr>
        </p:nvGraphicFramePr>
        <p:xfrm>
          <a:off x="531813" y="804863"/>
          <a:ext cx="7861300" cy="3986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131984" progId="Word.Document.12">
                  <p:embed/>
                </p:oleObj>
              </mc:Choice>
              <mc:Fallback>
                <p:oleObj name="Document" r:id="rId2" imgW="8129635" imgH="413198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986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90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0938577"/>
              </p:ext>
            </p:extLst>
          </p:nvPr>
        </p:nvGraphicFramePr>
        <p:xfrm>
          <a:off x="477837" y="1418571"/>
          <a:ext cx="8188325" cy="528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5280338" progId="Word.Document.12">
                  <p:embed/>
                </p:oleObj>
              </mc:Choice>
              <mc:Fallback>
                <p:oleObj name="Document" r:id="rId2" imgW="8153322" imgH="5280338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7" y="1418571"/>
                        <a:ext cx="8188325" cy="5281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en-US" sz="3600" b="1">
                <a:solidFill>
                  <a:srgbClr val="0293B8"/>
                </a:solidFill>
              </a:rPr>
              <a:t>统计分析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24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7717285"/>
              </p:ext>
            </p:extLst>
          </p:nvPr>
        </p:nvGraphicFramePr>
        <p:xfrm>
          <a:off x="531813" y="804863"/>
          <a:ext cx="7861300" cy="521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97406" progId="Word.Document.12">
                  <p:embed/>
                </p:oleObj>
              </mc:Choice>
              <mc:Fallback>
                <p:oleObj name="Document" r:id="rId2" imgW="8129635" imgH="539740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1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6629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9437180"/>
              </p:ext>
            </p:extLst>
          </p:nvPr>
        </p:nvGraphicFramePr>
        <p:xfrm>
          <a:off x="641350" y="450850"/>
          <a:ext cx="8256588" cy="6537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526115" imgH="6762925" progId="Word.Document.12">
                  <p:embed/>
                </p:oleObj>
              </mc:Choice>
              <mc:Fallback>
                <p:oleObj name="Document" r:id="rId2" imgW="8526115" imgH="676292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450850"/>
                        <a:ext cx="8256588" cy="6537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442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197160"/>
              </p:ext>
            </p:extLst>
          </p:nvPr>
        </p:nvGraphicFramePr>
        <p:xfrm>
          <a:off x="572154" y="635000"/>
          <a:ext cx="8312150" cy="622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566632" imgH="6445204" progId="Word.Document.12">
                  <p:embed/>
                </p:oleObj>
              </mc:Choice>
              <mc:Fallback>
                <p:oleObj name="Document" r:id="rId2" imgW="8566632" imgH="644520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72154" y="635000"/>
                        <a:ext cx="8312150" cy="622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661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0657109"/>
              </p:ext>
            </p:extLst>
          </p:nvPr>
        </p:nvGraphicFramePr>
        <p:xfrm>
          <a:off x="531813" y="804863"/>
          <a:ext cx="7861300" cy="4981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155704" progId="Word.Document.12">
                  <p:embed/>
                </p:oleObj>
              </mc:Choice>
              <mc:Fallback>
                <p:oleObj name="Document" r:id="rId2" imgW="8129635" imgH="515570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981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218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9595373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673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170470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1975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0357311"/>
              </p:ext>
            </p:extLst>
          </p:nvPr>
        </p:nvGraphicFramePr>
        <p:xfrm>
          <a:off x="504825" y="1624013"/>
          <a:ext cx="8188325" cy="3779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79697" progId="Word.Document.12">
                  <p:embed/>
                </p:oleObj>
              </mc:Choice>
              <mc:Fallback>
                <p:oleObj name="Document" r:id="rId2" imgW="8153322" imgH="3779697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779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方差分析表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55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013847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4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3884552"/>
              </p:ext>
            </p:extLst>
          </p:nvPr>
        </p:nvGraphicFramePr>
        <p:xfrm>
          <a:off x="531813" y="804863"/>
          <a:ext cx="7861300" cy="357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02972" progId="Word.Document.12">
                  <p:embed/>
                </p:oleObj>
              </mc:Choice>
              <mc:Fallback>
                <p:oleObj name="Document" r:id="rId2" imgW="8129635" imgH="370297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576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3220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2849144"/>
              </p:ext>
            </p:extLst>
          </p:nvPr>
        </p:nvGraphicFramePr>
        <p:xfrm>
          <a:off x="504825" y="1624013"/>
          <a:ext cx="8188325" cy="4625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617549" progId="Word.Document.12">
                  <p:embed/>
                </p:oleObj>
              </mc:Choice>
              <mc:Fallback>
                <p:oleObj name="Document" r:id="rId2" imgW="8153322" imgH="4617549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625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4.</a:t>
            </a:r>
            <a:r>
              <a:rPr lang="en-US" altLang="zh-CN" b="1"/>
              <a:t> </a:t>
            </a:r>
            <a:r>
              <a:rPr lang="en-US" altLang="zh-CN" sz="3600" b="1">
                <a:solidFill>
                  <a:srgbClr val="0293B8"/>
                </a:solidFill>
              </a:rPr>
              <a:t>Matlab</a:t>
            </a:r>
            <a:r>
              <a:rPr lang="zh-CN" altLang="zh-CN" sz="3600" b="1">
                <a:solidFill>
                  <a:srgbClr val="0293B8"/>
                </a:solidFill>
              </a:rPr>
              <a:t>实现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849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5203111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877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2316770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5655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2493536"/>
              </p:ext>
            </p:extLst>
          </p:nvPr>
        </p:nvGraphicFramePr>
        <p:xfrm>
          <a:off x="531813" y="804863"/>
          <a:ext cx="7861300" cy="517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52380" progId="Word.Document.12">
                  <p:embed/>
                </p:oleObj>
              </mc:Choice>
              <mc:Fallback>
                <p:oleObj name="Document" r:id="rId2" imgW="8129635" imgH="535238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72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317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168875"/>
              </p:ext>
            </p:extLst>
          </p:nvPr>
        </p:nvGraphicFramePr>
        <p:xfrm>
          <a:off x="641350" y="498475"/>
          <a:ext cx="7861300" cy="635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793278" progId="Word.Document.12">
                  <p:embed/>
                </p:oleObj>
              </mc:Choice>
              <mc:Fallback>
                <p:oleObj name="Document" r:id="rId2" imgW="8129635" imgH="579327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498475"/>
                        <a:ext cx="7861300" cy="6359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922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117639"/>
              </p:ext>
            </p:extLst>
          </p:nvPr>
        </p:nvGraphicFramePr>
        <p:xfrm>
          <a:off x="531813" y="804863"/>
          <a:ext cx="7861300" cy="4818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87486" progId="Word.Document.12">
                  <p:embed/>
                </p:oleObj>
              </mc:Choice>
              <mc:Fallback>
                <p:oleObj name="Document" r:id="rId2" imgW="8129635" imgH="498748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18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808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70F9B60-E11D-4496-A56A-4CDB049791C9}"/>
              </a:ext>
            </a:extLst>
          </p:cNvPr>
          <p:cNvSpPr txBox="1"/>
          <p:nvPr/>
        </p:nvSpPr>
        <p:spPr>
          <a:xfrm>
            <a:off x="137833" y="1681806"/>
            <a:ext cx="853552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a=readmatrix('data7_19.txt')'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注意矩阵转置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[p,t,st]=anova1(a)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Fa=finv(0.95, t{2,3}, t{3,3}) 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分布的上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alpha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分位数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247193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75018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7.3.2  </a:t>
            </a:r>
            <a:r>
              <a:rPr lang="zh-CN" altLang="en-US" sz="4200" b="1">
                <a:solidFill>
                  <a:srgbClr val="319095"/>
                </a:solidFill>
              </a:rPr>
              <a:t>双</a:t>
            </a:r>
            <a:r>
              <a:rPr lang="zh-CN" altLang="zh-CN" sz="4200" b="1">
                <a:solidFill>
                  <a:srgbClr val="319095"/>
                </a:solidFill>
              </a:rPr>
              <a:t>因素方差分析方法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5586856"/>
              </p:ext>
            </p:extLst>
          </p:nvPr>
        </p:nvGraphicFramePr>
        <p:xfrm>
          <a:off x="443706" y="1327150"/>
          <a:ext cx="8256587" cy="420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4361283" progId="Word.Document.12">
                  <p:embed/>
                </p:oleObj>
              </mc:Choice>
              <mc:Fallback>
                <p:oleObj name="Document" r:id="rId3" imgW="8548607" imgH="4361283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3706" y="1327150"/>
                        <a:ext cx="8256587" cy="420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8710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1935817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en-US" sz="3600" b="1">
                <a:solidFill>
                  <a:srgbClr val="0293B8"/>
                </a:solidFill>
              </a:rPr>
              <a:t>数学模型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71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502772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366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16908"/>
              </p:ext>
            </p:extLst>
          </p:nvPr>
        </p:nvGraphicFramePr>
        <p:xfrm>
          <a:off x="641350" y="562769"/>
          <a:ext cx="7861300" cy="5732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938083" progId="Word.Document.12">
                  <p:embed/>
                </p:oleObj>
              </mc:Choice>
              <mc:Fallback>
                <p:oleObj name="Document" r:id="rId2" imgW="8129635" imgH="593808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562769"/>
                        <a:ext cx="7861300" cy="5732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6312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775567"/>
              </p:ext>
            </p:extLst>
          </p:nvPr>
        </p:nvGraphicFramePr>
        <p:xfrm>
          <a:off x="531813" y="804863"/>
          <a:ext cx="7861300" cy="5922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50635" progId="Word.Document.12">
                  <p:embed/>
                </p:oleObj>
              </mc:Choice>
              <mc:Fallback>
                <p:oleObj name="Document" r:id="rId2" imgW="8129635" imgH="565063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922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021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5329064"/>
              </p:ext>
            </p:extLst>
          </p:nvPr>
        </p:nvGraphicFramePr>
        <p:xfrm>
          <a:off x="477837" y="1274389"/>
          <a:ext cx="8188325" cy="5718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5708629" progId="Word.Document.12">
                  <p:embed/>
                </p:oleObj>
              </mc:Choice>
              <mc:Fallback>
                <p:oleObj name="Document" r:id="rId2" imgW="8153322" imgH="5708629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7" y="1274389"/>
                        <a:ext cx="8188325" cy="5718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无交互影响的双因素方差分析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94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2F6FB67-F5EB-4A2C-A40A-47A5C4EAF763}"/>
              </a:ext>
            </a:extLst>
          </p:cNvPr>
          <p:cNvSpPr txBox="1"/>
          <p:nvPr/>
        </p:nvSpPr>
        <p:spPr>
          <a:xfrm>
            <a:off x="747992" y="1262280"/>
            <a:ext cx="764801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x1=[6.683, 6.681, 6.676, 6.678, 6.679, 6.672];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x2=[6.661, 6.661, 6.667, 6.667, 6.664];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[h1,p1,ci1,st1]=ttest(x1,mean(x1),'Alpha',0.1)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均值检验和区间估计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[h2,p2,ci2,st2]=ttest(x2,mean(x2),'Alpha',0.1)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[h3,p3,ci3,st3]=vartest(x1,var(x1),'Alpha',0.1)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方差检验和区间估计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[h4,p4,ci4,st4]=vartest(x2,var(x1),'Alpha',0.1)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7603438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209725"/>
              </p:ext>
            </p:extLst>
          </p:nvPr>
        </p:nvGraphicFramePr>
        <p:xfrm>
          <a:off x="531813" y="804863"/>
          <a:ext cx="7861300" cy="4462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624033" progId="Word.Document.12">
                  <p:embed/>
                </p:oleObj>
              </mc:Choice>
              <mc:Fallback>
                <p:oleObj name="Document" r:id="rId2" imgW="8129635" imgH="462403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462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265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4389434"/>
              </p:ext>
            </p:extLst>
          </p:nvPr>
        </p:nvGraphicFramePr>
        <p:xfrm>
          <a:off x="531813" y="501650"/>
          <a:ext cx="7861300" cy="585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062356" progId="Word.Document.12">
                  <p:embed/>
                </p:oleObj>
              </mc:Choice>
              <mc:Fallback>
                <p:oleObj name="Document" r:id="rId2" imgW="8129635" imgH="606235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501650"/>
                        <a:ext cx="7861300" cy="585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429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2298380"/>
              </p:ext>
            </p:extLst>
          </p:nvPr>
        </p:nvGraphicFramePr>
        <p:xfrm>
          <a:off x="531813" y="804863"/>
          <a:ext cx="7861300" cy="3821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964846" progId="Word.Document.12">
                  <p:embed/>
                </p:oleObj>
              </mc:Choice>
              <mc:Fallback>
                <p:oleObj name="Document" r:id="rId2" imgW="8129635" imgH="396484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21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6567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4625325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7762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2865400"/>
              </p:ext>
            </p:extLst>
          </p:nvPr>
        </p:nvGraphicFramePr>
        <p:xfrm>
          <a:off x="531813" y="804863"/>
          <a:ext cx="7861300" cy="388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036888" progId="Word.Document.12">
                  <p:embed/>
                </p:oleObj>
              </mc:Choice>
              <mc:Fallback>
                <p:oleObj name="Document" r:id="rId2" imgW="8129635" imgH="403688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89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468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8257555"/>
              </p:ext>
            </p:extLst>
          </p:nvPr>
        </p:nvGraphicFramePr>
        <p:xfrm>
          <a:off x="531813" y="804863"/>
          <a:ext cx="7861300" cy="5268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456841" progId="Word.Document.12">
                  <p:embed/>
                </p:oleObj>
              </mc:Choice>
              <mc:Fallback>
                <p:oleObj name="Document" r:id="rId2" imgW="8129635" imgH="545684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68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962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7108611"/>
              </p:ext>
            </p:extLst>
          </p:nvPr>
        </p:nvGraphicFramePr>
        <p:xfrm>
          <a:off x="531813" y="804863"/>
          <a:ext cx="7861300" cy="607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297214" progId="Word.Document.12">
                  <p:embed/>
                </p:oleObj>
              </mc:Choice>
              <mc:Fallback>
                <p:oleObj name="Document" r:id="rId2" imgW="8129635" imgH="629721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6073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7613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8569548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关于交互效应的双因素方差分析</a:t>
            </a:r>
          </a:p>
        </p:txBody>
      </p:sp>
    </p:spTree>
    <p:extLst>
      <p:ext uri="{BB962C8B-B14F-4D97-AF65-F5344CB8AC3E}">
        <p14:creationId xmlns:p14="http://schemas.microsoft.com/office/powerpoint/2010/main" val="3615288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7782656"/>
              </p:ext>
            </p:extLst>
          </p:nvPr>
        </p:nvGraphicFramePr>
        <p:xfrm>
          <a:off x="531813" y="484188"/>
          <a:ext cx="7861300" cy="6373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594028" progId="Word.Document.12">
                  <p:embed/>
                </p:oleObj>
              </mc:Choice>
              <mc:Fallback>
                <p:oleObj name="Document" r:id="rId2" imgW="8129635" imgH="659402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484188"/>
                        <a:ext cx="7861300" cy="6373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45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8419960"/>
              </p:ext>
            </p:extLst>
          </p:nvPr>
        </p:nvGraphicFramePr>
        <p:xfrm>
          <a:off x="531813" y="804863"/>
          <a:ext cx="7861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100232" progId="Word.Document.12">
                  <p:embed/>
                </p:oleObj>
              </mc:Choice>
              <mc:Fallback>
                <p:oleObj name="Document" r:id="rId2" imgW="8129635" imgH="510023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92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6367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998588"/>
              </p:ext>
            </p:extLst>
          </p:nvPr>
        </p:nvGraphicFramePr>
        <p:xfrm>
          <a:off x="531813" y="804863"/>
          <a:ext cx="7861300" cy="543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20377" progId="Word.Document.12">
                  <p:embed/>
                </p:oleObj>
              </mc:Choice>
              <mc:Fallback>
                <p:oleObj name="Document" r:id="rId2" imgW="8129635" imgH="562037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3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4745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7815251"/>
              </p:ext>
            </p:extLst>
          </p:nvPr>
        </p:nvGraphicFramePr>
        <p:xfrm>
          <a:off x="531813" y="804863"/>
          <a:ext cx="7861300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97681" progId="Word.Document.12">
                  <p:embed/>
                </p:oleObj>
              </mc:Choice>
              <mc:Fallback>
                <p:oleObj name="Document" r:id="rId2" imgW="8129635" imgH="429768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4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4163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1892"/>
              </p:ext>
            </p:extLst>
          </p:nvPr>
        </p:nvGraphicFramePr>
        <p:xfrm>
          <a:off x="531813" y="804863"/>
          <a:ext cx="7861300" cy="470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72218" progId="Word.Document.12">
                  <p:embed/>
                </p:oleObj>
              </mc:Choice>
              <mc:Fallback>
                <p:oleObj name="Document" r:id="rId2" imgW="8129635" imgH="487221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0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970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48257"/>
              </p:ext>
            </p:extLst>
          </p:nvPr>
        </p:nvGraphicFramePr>
        <p:xfrm>
          <a:off x="504825" y="1624013"/>
          <a:ext cx="8188325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80465" imgH="5327525" progId="Word.Document.12">
                  <p:embed/>
                </p:oleObj>
              </mc:Choice>
              <mc:Fallback>
                <p:oleObj name="Document" r:id="rId2" imgW="8180465" imgH="5327525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92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4.</a:t>
            </a:r>
            <a:r>
              <a:rPr lang="en-US" altLang="zh-CN" b="1"/>
              <a:t> </a:t>
            </a:r>
            <a:r>
              <a:rPr lang="en-US" altLang="zh-CN" sz="3600" b="1">
                <a:solidFill>
                  <a:srgbClr val="0293B8"/>
                </a:solidFill>
              </a:rPr>
              <a:t>Matlab</a:t>
            </a:r>
            <a:r>
              <a:rPr lang="zh-CN" altLang="zh-CN" sz="3600" b="1">
                <a:solidFill>
                  <a:srgbClr val="0293B8"/>
                </a:solidFill>
              </a:rPr>
              <a:t>实现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4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6541441"/>
              </p:ext>
            </p:extLst>
          </p:nvPr>
        </p:nvGraphicFramePr>
        <p:xfrm>
          <a:off x="531813" y="804863"/>
          <a:ext cx="7861300" cy="470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81944" progId="Word.Document.12">
                  <p:embed/>
                </p:oleObj>
              </mc:Choice>
              <mc:Fallback>
                <p:oleObj name="Document" r:id="rId2" imgW="8129635" imgH="488194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0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780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5627829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203359" progId="Word.Document.12">
                  <p:embed/>
                </p:oleObj>
              </mc:Choice>
              <mc:Fallback>
                <p:oleObj name="Document" r:id="rId2" imgW="8129635" imgH="320335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1FEC77F6-4D90-4F2C-B955-E3CDEFFA3845}"/>
              </a:ext>
            </a:extLst>
          </p:cNvPr>
          <p:cNvSpPr txBox="1"/>
          <p:nvPr/>
        </p:nvSpPr>
        <p:spPr>
          <a:xfrm>
            <a:off x="1025339" y="3616325"/>
            <a:ext cx="565448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71183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a=readmatrix('data7_20.txt')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71183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[p,t,st]=anova2(a)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204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1109422"/>
              </p:ext>
            </p:extLst>
          </p:nvPr>
        </p:nvGraphicFramePr>
        <p:xfrm>
          <a:off x="531813" y="804863"/>
          <a:ext cx="7861300" cy="5405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03087" progId="Word.Document.12">
                  <p:embed/>
                </p:oleObj>
              </mc:Choice>
              <mc:Fallback>
                <p:oleObj name="Document" r:id="rId2" imgW="8129635" imgH="560308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05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740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012235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321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8773203"/>
              </p:ext>
            </p:extLst>
          </p:nvPr>
        </p:nvGraphicFramePr>
        <p:xfrm>
          <a:off x="531813" y="804863"/>
          <a:ext cx="7861300" cy="417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21815" progId="Word.Document.12">
                  <p:embed/>
                </p:oleObj>
              </mc:Choice>
              <mc:Fallback>
                <p:oleObj name="Document" r:id="rId2" imgW="8129635" imgH="43218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7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8922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7736946"/>
              </p:ext>
            </p:extLst>
          </p:nvPr>
        </p:nvGraphicFramePr>
        <p:xfrm>
          <a:off x="531813" y="804863"/>
          <a:ext cx="7861300" cy="305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171661" progId="Word.Document.12">
                  <p:embed/>
                </p:oleObj>
              </mc:Choice>
              <mc:Fallback>
                <p:oleObj name="Document" r:id="rId2" imgW="8129635" imgH="317166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05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374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3812578"/>
              </p:ext>
            </p:extLst>
          </p:nvPr>
        </p:nvGraphicFramePr>
        <p:xfrm>
          <a:off x="531813" y="804863"/>
          <a:ext cx="7861300" cy="3862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002668" progId="Word.Document.12">
                  <p:embed/>
                </p:oleObj>
              </mc:Choice>
              <mc:Fallback>
                <p:oleObj name="Document" r:id="rId2" imgW="8129635" imgH="400266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62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562E445C-1D59-4160-8526-53FF4D1598CE}"/>
              </a:ext>
            </a:extLst>
          </p:cNvPr>
          <p:cNvSpPr txBox="1"/>
          <p:nvPr/>
        </p:nvSpPr>
        <p:spPr>
          <a:xfrm>
            <a:off x="931209" y="4486853"/>
            <a:ext cx="565448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a=readmatrix('data7_21.txt')'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注意矩阵转置 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[p,t,st]=anova2(a,2)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9609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028496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938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171111"/>
            <a:ext cx="6706442" cy="830972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回归分析</a:t>
            </a:r>
            <a:endParaRPr lang="zh-CN" altLang="en-US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730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69" y="574120"/>
            <a:ext cx="81161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7.4.1</a:t>
            </a:r>
            <a:r>
              <a:rPr lang="zh-CN" altLang="zh-CN" sz="4200" b="1">
                <a:solidFill>
                  <a:srgbClr val="319095"/>
                </a:solidFill>
              </a:rPr>
              <a:t>多元线性回归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4900488"/>
              </p:ext>
            </p:extLst>
          </p:nvPr>
        </p:nvGraphicFramePr>
        <p:xfrm>
          <a:off x="382588" y="2074863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074863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4870" y="142756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en-US" sz="3600" b="1">
                <a:solidFill>
                  <a:srgbClr val="0293B8"/>
                </a:solidFill>
              </a:rPr>
              <a:t>模型</a:t>
            </a:r>
            <a:endParaRPr lang="en-US" altLang="zh-CN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56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6332858"/>
              </p:ext>
            </p:extLst>
          </p:nvPr>
        </p:nvGraphicFramePr>
        <p:xfrm>
          <a:off x="531813" y="804863"/>
          <a:ext cx="7861300" cy="5322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34786" progId="Word.Document.12">
                  <p:embed/>
                </p:oleObj>
              </mc:Choice>
              <mc:Fallback>
                <p:oleObj name="Document" r:id="rId2" imgW="8129635" imgH="563478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322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4466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6730659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9639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3372263"/>
              </p:ext>
            </p:extLst>
          </p:nvPr>
        </p:nvGraphicFramePr>
        <p:xfrm>
          <a:off x="504825" y="1624013"/>
          <a:ext cx="8188325" cy="4135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133065" progId="Word.Document.12">
                  <p:embed/>
                </p:oleObj>
              </mc:Choice>
              <mc:Fallback>
                <p:oleObj name="Document" r:id="rId2" imgW="8153322" imgH="4133065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135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en-US" sz="3600" b="1">
                <a:solidFill>
                  <a:srgbClr val="0293B8"/>
                </a:solidFill>
              </a:rPr>
              <a:t> 参数估计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926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1838633"/>
              </p:ext>
            </p:extLst>
          </p:nvPr>
        </p:nvGraphicFramePr>
        <p:xfrm>
          <a:off x="531813" y="804863"/>
          <a:ext cx="7861300" cy="5186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72552" progId="Word.Document.12">
                  <p:embed/>
                </p:oleObj>
              </mc:Choice>
              <mc:Fallback>
                <p:oleObj name="Document" r:id="rId2" imgW="8129635" imgH="537255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86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048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1853750"/>
              </p:ext>
            </p:extLst>
          </p:nvPr>
        </p:nvGraphicFramePr>
        <p:xfrm>
          <a:off x="531813" y="804863"/>
          <a:ext cx="7861300" cy="515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50579" progId="Word.Document.12">
                  <p:embed/>
                </p:oleObj>
              </mc:Choice>
              <mc:Fallback>
                <p:oleObj name="Document" r:id="rId2" imgW="8129635" imgH="535057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59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348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3094356"/>
              </p:ext>
            </p:extLst>
          </p:nvPr>
        </p:nvGraphicFramePr>
        <p:xfrm>
          <a:off x="531813" y="804863"/>
          <a:ext cx="7861300" cy="397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122258" progId="Word.Document.12">
                  <p:embed/>
                </p:oleObj>
              </mc:Choice>
              <mc:Fallback>
                <p:oleObj name="Document" r:id="rId2" imgW="8129635" imgH="412225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971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80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5451863"/>
              </p:ext>
            </p:extLst>
          </p:nvPr>
        </p:nvGraphicFramePr>
        <p:xfrm>
          <a:off x="531813" y="804863"/>
          <a:ext cx="7861300" cy="357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07295" progId="Word.Document.12">
                  <p:embed/>
                </p:oleObj>
              </mc:Choice>
              <mc:Fallback>
                <p:oleObj name="Document" r:id="rId2" imgW="8129635" imgH="37072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576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237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6614078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en-US" sz="3600" b="1">
                <a:solidFill>
                  <a:srgbClr val="0293B8"/>
                </a:solidFill>
              </a:rPr>
              <a:t> 统计分析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5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3106D5B-461E-45F2-B60E-F96A9E4D3B78}"/>
              </a:ext>
            </a:extLst>
          </p:cNvPr>
          <p:cNvSpPr txBox="1"/>
          <p:nvPr/>
        </p:nvSpPr>
        <p:spPr>
          <a:xfrm>
            <a:off x="1025338" y="1453206"/>
            <a:ext cx="736562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x1=[6.683, 6.681, 6.676, 6.678, 6.679, 6.672];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x2=[6.661, 6.661, 6.667, 6.667, 6.664];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[h,p,ci,st]=ttest2(x1,x2,'Alpha',0.1)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 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8532451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9976237"/>
              </p:ext>
            </p:extLst>
          </p:nvPr>
        </p:nvGraphicFramePr>
        <p:xfrm>
          <a:off x="641350" y="914400"/>
          <a:ext cx="7888288" cy="3535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670193" progId="Word.Document.12">
                  <p:embed/>
                </p:oleObj>
              </mc:Choice>
              <mc:Fallback>
                <p:oleObj name="Document" r:id="rId2" imgW="8153322" imgH="367019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914400"/>
                        <a:ext cx="7888288" cy="3535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970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1398059"/>
              </p:ext>
            </p:extLst>
          </p:nvPr>
        </p:nvGraphicFramePr>
        <p:xfrm>
          <a:off x="531813" y="804863"/>
          <a:ext cx="7861300" cy="3998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139548" progId="Word.Document.12">
                  <p:embed/>
                </p:oleObj>
              </mc:Choice>
              <mc:Fallback>
                <p:oleObj name="Document" r:id="rId2" imgW="8129635" imgH="413954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998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8855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365330"/>
              </p:ext>
            </p:extLst>
          </p:nvPr>
        </p:nvGraphicFramePr>
        <p:xfrm>
          <a:off x="504825" y="1624013"/>
          <a:ext cx="8188325" cy="439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391696" progId="Word.Document.12">
                  <p:embed/>
                </p:oleObj>
              </mc:Choice>
              <mc:Fallback>
                <p:oleObj name="Document" r:id="rId2" imgW="8153322" imgH="4391696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39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4.</a:t>
            </a:r>
            <a:r>
              <a:rPr lang="zh-CN" altLang="zh-CN" sz="3600" b="1">
                <a:solidFill>
                  <a:srgbClr val="0293B8"/>
                </a:solidFill>
              </a:rPr>
              <a:t>回归模型的假设检验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945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6307655"/>
              </p:ext>
            </p:extLst>
          </p:nvPr>
        </p:nvGraphicFramePr>
        <p:xfrm>
          <a:off x="531813" y="804863"/>
          <a:ext cx="7861300" cy="408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27080" progId="Word.Document.12">
                  <p:embed/>
                </p:oleObj>
              </mc:Choice>
              <mc:Fallback>
                <p:oleObj name="Document" r:id="rId2" imgW="8129635" imgH="422708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08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934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6722171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55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6095271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598818" progId="Word.Document.12">
                  <p:embed/>
                </p:oleObj>
              </mc:Choice>
              <mc:Fallback>
                <p:oleObj name="Document" r:id="rId2" imgW="8153322" imgH="4598818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5.</a:t>
            </a:r>
            <a:r>
              <a:rPr lang="zh-CN" altLang="zh-CN" sz="3600" b="1">
                <a:solidFill>
                  <a:srgbClr val="0293B8"/>
                </a:solidFill>
              </a:rPr>
              <a:t>回归系数的假设检验和区间估计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026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8704821"/>
              </p:ext>
            </p:extLst>
          </p:nvPr>
        </p:nvGraphicFramePr>
        <p:xfrm>
          <a:off x="531813" y="804863"/>
          <a:ext cx="7861300" cy="480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83523" progId="Word.Document.12">
                  <p:embed/>
                </p:oleObj>
              </mc:Choice>
              <mc:Fallback>
                <p:oleObj name="Document" r:id="rId2" imgW="8129635" imgH="498352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03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436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2169994"/>
              </p:ext>
            </p:extLst>
          </p:nvPr>
        </p:nvGraphicFramePr>
        <p:xfrm>
          <a:off x="504825" y="1624013"/>
          <a:ext cx="8188325" cy="5091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5080420" progId="Word.Document.12">
                  <p:embed/>
                </p:oleObj>
              </mc:Choice>
              <mc:Fallback>
                <p:oleObj name="Document" r:id="rId2" imgW="8153322" imgH="5080420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5091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6.</a:t>
            </a:r>
            <a:r>
              <a:rPr lang="zh-CN" altLang="zh-CN" sz="3600" b="1">
                <a:solidFill>
                  <a:srgbClr val="0293B8"/>
                </a:solidFill>
              </a:rPr>
              <a:t>利用回归模型进行预测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06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6889627"/>
              </p:ext>
            </p:extLst>
          </p:nvPr>
        </p:nvGraphicFramePr>
        <p:xfrm>
          <a:off x="531813" y="804863"/>
          <a:ext cx="7861300" cy="3125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239020" progId="Word.Document.12">
                  <p:embed/>
                </p:oleObj>
              </mc:Choice>
              <mc:Fallback>
                <p:oleObj name="Document" r:id="rId2" imgW="8129635" imgH="323902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25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4806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69" y="574120"/>
            <a:ext cx="81161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7.4.2 </a:t>
            </a:r>
            <a:r>
              <a:rPr lang="zh-CN" altLang="zh-CN" sz="4200" b="1">
                <a:solidFill>
                  <a:srgbClr val="319095"/>
                </a:solidFill>
              </a:rPr>
              <a:t>多元</a:t>
            </a:r>
            <a:r>
              <a:rPr lang="zh-CN" altLang="en-US" sz="4200" b="1">
                <a:solidFill>
                  <a:srgbClr val="319095"/>
                </a:solidFill>
              </a:rPr>
              <a:t>二项式</a:t>
            </a:r>
            <a:r>
              <a:rPr lang="zh-CN" altLang="zh-CN" sz="4200" b="1">
                <a:solidFill>
                  <a:srgbClr val="319095"/>
                </a:solidFill>
              </a:rPr>
              <a:t>回归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8932809"/>
              </p:ext>
            </p:extLst>
          </p:nvPr>
        </p:nvGraphicFramePr>
        <p:xfrm>
          <a:off x="382588" y="2074863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856603" progId="Word.Document.12">
                  <p:embed/>
                </p:oleObj>
              </mc:Choice>
              <mc:Fallback>
                <p:oleObj name="Document" r:id="rId3" imgW="8548607" imgH="3856603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074863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9578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7.1.2  </a:t>
            </a:r>
            <a:r>
              <a:rPr lang="zh-CN" altLang="en-US" sz="4200" b="1">
                <a:solidFill>
                  <a:srgbClr val="319095"/>
                </a:solidFill>
              </a:rPr>
              <a:t>经验分布函数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621613"/>
              </p:ext>
            </p:extLst>
          </p:nvPr>
        </p:nvGraphicFramePr>
        <p:xfrm>
          <a:off x="275012" y="1496639"/>
          <a:ext cx="8256587" cy="4462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4618486" progId="Word.Document.12">
                  <p:embed/>
                </p:oleObj>
              </mc:Choice>
              <mc:Fallback>
                <p:oleObj name="Document" r:id="rId3" imgW="8548607" imgH="461848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5012" y="1496639"/>
                        <a:ext cx="8256587" cy="4462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763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3397860"/>
              </p:ext>
            </p:extLst>
          </p:nvPr>
        </p:nvGraphicFramePr>
        <p:xfrm>
          <a:off x="531813" y="804863"/>
          <a:ext cx="7861300" cy="4640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08461" progId="Word.Document.12">
                  <p:embed/>
                </p:oleObj>
              </mc:Choice>
              <mc:Fallback>
                <p:oleObj name="Document" r:id="rId2" imgW="8129635" imgH="480846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40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718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460337"/>
              </p:ext>
            </p:extLst>
          </p:nvPr>
        </p:nvGraphicFramePr>
        <p:xfrm>
          <a:off x="531813" y="804863"/>
          <a:ext cx="7861300" cy="566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860638" progId="Word.Document.12">
                  <p:embed/>
                </p:oleObj>
              </mc:Choice>
              <mc:Fallback>
                <p:oleObj name="Document" r:id="rId2" imgW="8129635" imgH="586063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66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917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732167"/>
              </p:ext>
            </p:extLst>
          </p:nvPr>
        </p:nvGraphicFramePr>
        <p:xfrm>
          <a:off x="531813" y="804863"/>
          <a:ext cx="7861300" cy="514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7987686" progId="Word.Document.12">
                  <p:embed/>
                </p:oleObj>
              </mc:Choice>
              <mc:Fallback>
                <p:oleObj name="Document" r:id="rId2" imgW="8129635" imgH="798768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45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148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9364985"/>
              </p:ext>
            </p:extLst>
          </p:nvPr>
        </p:nvGraphicFramePr>
        <p:xfrm>
          <a:off x="531813" y="804863"/>
          <a:ext cx="7861300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97681" progId="Word.Document.12">
                  <p:embed/>
                </p:oleObj>
              </mc:Choice>
              <mc:Fallback>
                <p:oleObj name="Document" r:id="rId2" imgW="8129635" imgH="429768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4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6559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543940"/>
              </p:ext>
            </p:extLst>
          </p:nvPr>
        </p:nvGraphicFramePr>
        <p:xfrm>
          <a:off x="531813" y="804863"/>
          <a:ext cx="7861300" cy="507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259445" progId="Word.Document.12">
                  <p:embed/>
                </p:oleObj>
              </mc:Choice>
              <mc:Fallback>
                <p:oleObj name="Document" r:id="rId2" imgW="8129635" imgH="525944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07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735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2993147"/>
              </p:ext>
            </p:extLst>
          </p:nvPr>
        </p:nvGraphicFramePr>
        <p:xfrm>
          <a:off x="531813" y="804863"/>
          <a:ext cx="7861300" cy="410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60940" progId="Word.Document.12">
                  <p:embed/>
                </p:oleObj>
              </mc:Choice>
              <mc:Fallback>
                <p:oleObj name="Document" r:id="rId2" imgW="8129635" imgH="42609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08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118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2793571"/>
              </p:ext>
            </p:extLst>
          </p:nvPr>
        </p:nvGraphicFramePr>
        <p:xfrm>
          <a:off x="531813" y="804863"/>
          <a:ext cx="7861300" cy="547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63242" progId="Word.Document.12">
                  <p:embed/>
                </p:oleObj>
              </mc:Choice>
              <mc:Fallback>
                <p:oleObj name="Document" r:id="rId2" imgW="8129635" imgH="566324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7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647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4297101"/>
              </p:ext>
            </p:extLst>
          </p:nvPr>
        </p:nvGraphicFramePr>
        <p:xfrm>
          <a:off x="531813" y="804863"/>
          <a:ext cx="7861300" cy="307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185349" progId="Word.Document.12">
                  <p:embed/>
                </p:oleObj>
              </mc:Choice>
              <mc:Fallback>
                <p:oleObj name="Document" r:id="rId2" imgW="8129635" imgH="318534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071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39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9655149"/>
              </p:ext>
            </p:extLst>
          </p:nvPr>
        </p:nvGraphicFramePr>
        <p:xfrm>
          <a:off x="531813" y="804863"/>
          <a:ext cx="7861300" cy="383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979615" progId="Word.Document.12">
                  <p:embed/>
                </p:oleObj>
              </mc:Choice>
              <mc:Fallback>
                <p:oleObj name="Document" r:id="rId2" imgW="8129635" imgH="39796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3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613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6663305"/>
              </p:ext>
            </p:extLst>
          </p:nvPr>
        </p:nvGraphicFramePr>
        <p:xfrm>
          <a:off x="531813" y="804863"/>
          <a:ext cx="7861300" cy="301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127715" progId="Word.Document.12">
                  <p:embed/>
                </p:oleObj>
              </mc:Choice>
              <mc:Fallback>
                <p:oleObj name="Document" r:id="rId2" imgW="8129635" imgH="31277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016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165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468221"/>
              </p:ext>
            </p:extLst>
          </p:nvPr>
        </p:nvGraphicFramePr>
        <p:xfrm>
          <a:off x="531813" y="804863"/>
          <a:ext cx="7861300" cy="4764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927331" progId="Word.Document.12">
                  <p:embed/>
                </p:oleObj>
              </mc:Choice>
              <mc:Fallback>
                <p:oleObj name="Document" r:id="rId2" imgW="8111970" imgH="492733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64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8269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5835927"/>
              </p:ext>
            </p:extLst>
          </p:nvPr>
        </p:nvGraphicFramePr>
        <p:xfrm>
          <a:off x="531813" y="804863"/>
          <a:ext cx="7861300" cy="473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34895" progId="Word.Document.12">
                  <p:embed/>
                </p:oleObj>
              </mc:Choice>
              <mc:Fallback>
                <p:oleObj name="Document" r:id="rId2" imgW="8129635" imgH="49348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3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760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653699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525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7E34A26-FD1A-4778-9C9A-83AEDCA603F9}"/>
              </a:ext>
            </a:extLst>
          </p:cNvPr>
          <p:cNvSpPr txBox="1"/>
          <p:nvPr/>
        </p:nvSpPr>
        <p:spPr>
          <a:xfrm>
            <a:off x="290792" y="548278"/>
            <a:ext cx="8562415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zh-CN" altLang="zh-CN" sz="24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使用</a:t>
            </a:r>
            <a:r>
              <a:rPr lang="en-US" altLang="zh-CN" sz="24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regstats</a:t>
            </a:r>
            <a:r>
              <a:rPr lang="zh-CN" altLang="zh-CN" sz="24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函数计算的</a:t>
            </a:r>
            <a:r>
              <a:rPr lang="en-US" altLang="zh-CN" sz="24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4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 = readmatrix('data7_22.txt')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 = [a(:,2); a([1:end-1],7)];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提取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的数据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 = [a(:,[3:5]); a([1:end-1],[8:10])];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 = regstats(Y, X)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多元线性回归诊断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beta = c.beta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提出回归系数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 = c.fstat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提出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统计量的多个相关指标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m=3; n=length(Y);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变量个数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m,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样本点个数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Fa = finv(0.95, m, n-m-1)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计算上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alpha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分位数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 = c.tstat.t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提出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4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个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统计量的值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Ta = tinv(0.975, n-m-1)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计算上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alpha/2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分位数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X23 = X(:,[2,3]);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去掉不显著变量</a:t>
            </a:r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x1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的数据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nc = regstats(Y, X23)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重新计算模型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beta2 = nc.beta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提出新的回归系数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rstool(X, Y)  %</a:t>
            </a:r>
            <a:r>
              <a:rPr lang="zh-CN" altLang="zh-CN" sz="24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使用图形界面解法求二项式回归模型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8545830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5A44A64-0CB7-4327-9994-7865D38D0BC7}"/>
              </a:ext>
            </a:extLst>
          </p:cNvPr>
          <p:cNvSpPr txBox="1"/>
          <p:nvPr/>
        </p:nvSpPr>
        <p:spPr>
          <a:xfrm>
            <a:off x="425263" y="1443841"/>
            <a:ext cx="82934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使用</a:t>
            </a:r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fitlm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函数计算的</a:t>
            </a:r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 = readmatrix('data7_22.txt')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 = [a(:,2); a([1:end-1],7)]; %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提取</a:t>
            </a:r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的数据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 = [a(:,[3:5]); a([1:end-1],[8:10])];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md = fitlm(X, Y)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md2 = fitlm(X(:,[2,3]), Y)  %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重新建立模型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rstool(X, Y)  %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使用图形界面解法求二项式回归模型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4706710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5068291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010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3987609"/>
              </p:ext>
            </p:extLst>
          </p:nvPr>
        </p:nvGraphicFramePr>
        <p:xfrm>
          <a:off x="531813" y="804863"/>
          <a:ext cx="7861300" cy="453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960470" progId="Word.Document.12">
                  <p:embed/>
                </p:oleObj>
              </mc:Choice>
              <mc:Fallback>
                <p:oleObj name="Document" r:id="rId2" imgW="8111970" imgH="496047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53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25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5866130"/>
              </p:ext>
            </p:extLst>
          </p:nvPr>
        </p:nvGraphicFramePr>
        <p:xfrm>
          <a:off x="504919" y="428345"/>
          <a:ext cx="7861300" cy="6196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420046" progId="Word.Document.12">
                  <p:embed/>
                </p:oleObj>
              </mc:Choice>
              <mc:Fallback>
                <p:oleObj name="Document" r:id="rId2" imgW="8129635" imgH="642004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919" y="428345"/>
                        <a:ext cx="7861300" cy="6196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307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51283"/>
              </p:ext>
            </p:extLst>
          </p:nvPr>
        </p:nvGraphicFramePr>
        <p:xfrm>
          <a:off x="531813" y="804863"/>
          <a:ext cx="7861300" cy="5132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18160" progId="Word.Document.12">
                  <p:embed/>
                </p:oleObj>
              </mc:Choice>
              <mc:Fallback>
                <p:oleObj name="Document" r:id="rId2" imgW="8129635" imgH="531816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32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9318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FFD5469-952F-4170-9EC0-6C3E141649CA}"/>
              </a:ext>
            </a:extLst>
          </p:cNvPr>
          <p:cNvSpPr txBox="1"/>
          <p:nvPr/>
        </p:nvSpPr>
        <p:spPr>
          <a:xfrm>
            <a:off x="191620" y="1482822"/>
            <a:ext cx="856241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en-US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 = readmatrix('data7_23.txt');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 = a(1,:)'; y = a(2,:)'; 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subplot(121), plot(x, y, 'ko')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md = fitlm(x,y);  %</a:t>
            </a:r>
            <a:r>
              <a:rPr lang="zh-CN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拟合线性回归模型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[yh, yhint] = predict(md, x)  %</a:t>
            </a:r>
            <a:r>
              <a:rPr lang="zh-CN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求预测值及置信区间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subplot(122), plotResiduals(md, 'caseorder')  %</a:t>
            </a:r>
            <a:r>
              <a:rPr lang="zh-CN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画残差图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r = y - yh; ind = find(abs(r)&gt;=1.5)  %</a:t>
            </a:r>
            <a:r>
              <a:rPr lang="zh-CN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求残差及野值编号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md2 = fitlm(x,y,'Exclude',ind)  %</a:t>
            </a:r>
            <a:r>
              <a:rPr lang="zh-CN" altLang="zh-CN" sz="26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剔除野值重新建模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3946632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69" y="574120"/>
            <a:ext cx="81161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7.4.3 </a:t>
            </a:r>
            <a:r>
              <a:rPr lang="zh-CN" altLang="en-US" sz="4200" b="1">
                <a:solidFill>
                  <a:srgbClr val="319095"/>
                </a:solidFill>
              </a:rPr>
              <a:t>非线性</a:t>
            </a:r>
            <a:r>
              <a:rPr lang="zh-CN" altLang="zh-CN" sz="4200" b="1">
                <a:solidFill>
                  <a:srgbClr val="319095"/>
                </a:solidFill>
              </a:rPr>
              <a:t>回归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974697"/>
              </p:ext>
            </p:extLst>
          </p:nvPr>
        </p:nvGraphicFramePr>
        <p:xfrm>
          <a:off x="384869" y="1442851"/>
          <a:ext cx="8256587" cy="418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4342912" progId="Word.Document.12">
                  <p:embed/>
                </p:oleObj>
              </mc:Choice>
              <mc:Fallback>
                <p:oleObj name="Document" r:id="rId3" imgW="8548607" imgH="434291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4869" y="1442851"/>
                        <a:ext cx="8256587" cy="418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4362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5308C7BE-2642-4736-9E33-AF112EB4DA35}"/>
              </a:ext>
            </a:extLst>
          </p:cNvPr>
          <p:cNvSpPr/>
          <p:nvPr/>
        </p:nvSpPr>
        <p:spPr>
          <a:xfrm>
            <a:off x="3858789" y="1260414"/>
            <a:ext cx="4035079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25" name="标题层">
            <a:extLst>
              <a:ext uri="{FF2B5EF4-FFF2-40B4-BE49-F238E27FC236}">
                <a16:creationId xmlns:a16="http://schemas.microsoft.com/office/drawing/2014/main" id="{289EE185-15D4-49EA-AEB9-3FFA96A3DE44}"/>
              </a:ext>
            </a:extLst>
          </p:cNvPr>
          <p:cNvSpPr txBox="1"/>
          <p:nvPr/>
        </p:nvSpPr>
        <p:spPr bwMode="auto">
          <a:xfrm>
            <a:off x="3599648" y="2185661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18FAC01-9E0B-4A9C-89F8-46B2593347C3}"/>
              </a:ext>
            </a:extLst>
          </p:cNvPr>
          <p:cNvCxnSpPr/>
          <p:nvPr/>
        </p:nvCxnSpPr>
        <p:spPr>
          <a:xfrm>
            <a:off x="4478620" y="2256262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7" name="标题层">
            <a:extLst>
              <a:ext uri="{FF2B5EF4-FFF2-40B4-BE49-F238E27FC236}">
                <a16:creationId xmlns:a16="http://schemas.microsoft.com/office/drawing/2014/main" id="{51938E92-37AE-4E13-A2FF-6393A85AC71B}"/>
              </a:ext>
            </a:extLst>
          </p:cNvPr>
          <p:cNvSpPr txBox="1"/>
          <p:nvPr/>
        </p:nvSpPr>
        <p:spPr bwMode="auto">
          <a:xfrm>
            <a:off x="4569888" y="2185661"/>
            <a:ext cx="7054567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6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参数估计和假设检验</a:t>
            </a:r>
            <a:endParaRPr lang="zh-CN" altLang="en-US" sz="36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标题层">
            <a:extLst>
              <a:ext uri="{FF2B5EF4-FFF2-40B4-BE49-F238E27FC236}">
                <a16:creationId xmlns:a16="http://schemas.microsoft.com/office/drawing/2014/main" id="{69F96B8F-7F7E-458C-9521-1895BE024912}"/>
              </a:ext>
            </a:extLst>
          </p:cNvPr>
          <p:cNvSpPr txBox="1"/>
          <p:nvPr/>
        </p:nvSpPr>
        <p:spPr bwMode="auto">
          <a:xfrm>
            <a:off x="3607670" y="3151724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0DEC1C30-64E8-4FC7-82F8-9072EBE9B3F8}"/>
              </a:ext>
            </a:extLst>
          </p:cNvPr>
          <p:cNvCxnSpPr/>
          <p:nvPr/>
        </p:nvCxnSpPr>
        <p:spPr>
          <a:xfrm>
            <a:off x="4486642" y="322232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9" name="标题层">
            <a:extLst>
              <a:ext uri="{FF2B5EF4-FFF2-40B4-BE49-F238E27FC236}">
                <a16:creationId xmlns:a16="http://schemas.microsoft.com/office/drawing/2014/main" id="{0DABE6CB-D4FC-4026-ADC9-2F5F9B8AE2CA}"/>
              </a:ext>
            </a:extLst>
          </p:cNvPr>
          <p:cNvSpPr txBox="1"/>
          <p:nvPr/>
        </p:nvSpPr>
        <p:spPr bwMode="auto">
          <a:xfrm>
            <a:off x="4577910" y="3151724"/>
            <a:ext cx="4666951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6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Bootstrap</a:t>
            </a:r>
            <a:r>
              <a:rPr lang="zh-CN" altLang="zh-CN" sz="36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endParaRPr lang="zh-CN" altLang="en-US" sz="36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标题层">
            <a:extLst>
              <a:ext uri="{FF2B5EF4-FFF2-40B4-BE49-F238E27FC236}">
                <a16:creationId xmlns:a16="http://schemas.microsoft.com/office/drawing/2014/main" id="{5A9FEC25-0A79-45F7-923F-93795BA6D34E}"/>
              </a:ext>
            </a:extLst>
          </p:cNvPr>
          <p:cNvSpPr txBox="1"/>
          <p:nvPr/>
        </p:nvSpPr>
        <p:spPr bwMode="auto">
          <a:xfrm>
            <a:off x="3609298" y="4122275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40333FD-AA1A-4909-AB9B-8A573DD162F0}"/>
              </a:ext>
            </a:extLst>
          </p:cNvPr>
          <p:cNvCxnSpPr/>
          <p:nvPr/>
        </p:nvCxnSpPr>
        <p:spPr>
          <a:xfrm>
            <a:off x="4488270" y="4192876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1" name="标题层">
            <a:extLst>
              <a:ext uri="{FF2B5EF4-FFF2-40B4-BE49-F238E27FC236}">
                <a16:creationId xmlns:a16="http://schemas.microsoft.com/office/drawing/2014/main" id="{27705A23-6A90-4D49-A7D8-B4838740F1E6}"/>
              </a:ext>
            </a:extLst>
          </p:cNvPr>
          <p:cNvSpPr txBox="1"/>
          <p:nvPr/>
        </p:nvSpPr>
        <p:spPr bwMode="auto">
          <a:xfrm>
            <a:off x="4579538" y="4122275"/>
            <a:ext cx="4666951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6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方差分析</a:t>
            </a:r>
            <a:endParaRPr lang="zh-CN" altLang="en-US" sz="36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标题层">
            <a:extLst>
              <a:ext uri="{FF2B5EF4-FFF2-40B4-BE49-F238E27FC236}">
                <a16:creationId xmlns:a16="http://schemas.microsoft.com/office/drawing/2014/main" id="{FFF521AE-FEB0-4901-AC67-B778052BCDF1}"/>
              </a:ext>
            </a:extLst>
          </p:cNvPr>
          <p:cNvSpPr txBox="1"/>
          <p:nvPr/>
        </p:nvSpPr>
        <p:spPr bwMode="auto">
          <a:xfrm>
            <a:off x="3613781" y="5027707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68FB52F2-5A68-45AF-AFAF-E4D38BE15F2C}"/>
              </a:ext>
            </a:extLst>
          </p:cNvPr>
          <p:cNvCxnSpPr/>
          <p:nvPr/>
        </p:nvCxnSpPr>
        <p:spPr>
          <a:xfrm>
            <a:off x="4492753" y="5098308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4" name="标题层">
            <a:extLst>
              <a:ext uri="{FF2B5EF4-FFF2-40B4-BE49-F238E27FC236}">
                <a16:creationId xmlns:a16="http://schemas.microsoft.com/office/drawing/2014/main" id="{40D26C12-7B68-48D0-9852-23A7B47E7FAD}"/>
              </a:ext>
            </a:extLst>
          </p:cNvPr>
          <p:cNvSpPr txBox="1"/>
          <p:nvPr/>
        </p:nvSpPr>
        <p:spPr bwMode="auto">
          <a:xfrm>
            <a:off x="4584021" y="5027707"/>
            <a:ext cx="4666951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6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回归分析</a:t>
            </a:r>
            <a:endParaRPr lang="zh-CN" altLang="en-US" sz="36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标题层">
            <a:extLst>
              <a:ext uri="{FF2B5EF4-FFF2-40B4-BE49-F238E27FC236}">
                <a16:creationId xmlns:a16="http://schemas.microsoft.com/office/drawing/2014/main" id="{C8944761-6175-4D9D-81B9-6C2027DEADF6}"/>
              </a:ext>
            </a:extLst>
          </p:cNvPr>
          <p:cNvSpPr txBox="1"/>
          <p:nvPr/>
        </p:nvSpPr>
        <p:spPr bwMode="auto">
          <a:xfrm>
            <a:off x="3623301" y="5823051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398E51E-C66D-41A1-AAF8-DF4CCA0735E2}"/>
              </a:ext>
            </a:extLst>
          </p:cNvPr>
          <p:cNvCxnSpPr/>
          <p:nvPr/>
        </p:nvCxnSpPr>
        <p:spPr>
          <a:xfrm>
            <a:off x="4502273" y="5893652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8" name="标题层">
            <a:extLst>
              <a:ext uri="{FF2B5EF4-FFF2-40B4-BE49-F238E27FC236}">
                <a16:creationId xmlns:a16="http://schemas.microsoft.com/office/drawing/2014/main" id="{183FADFF-B8B2-430E-B239-CD535C6F55E1}"/>
              </a:ext>
            </a:extLst>
          </p:cNvPr>
          <p:cNvSpPr txBox="1"/>
          <p:nvPr/>
        </p:nvSpPr>
        <p:spPr bwMode="auto">
          <a:xfrm>
            <a:off x="4593541" y="5823051"/>
            <a:ext cx="4666951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zh-CN" b="1"/>
              <a:t>基于灰色模型和</a:t>
            </a:r>
            <a:r>
              <a:rPr lang="en-US" altLang="zh-CN" b="1"/>
              <a:t>Bootstrap</a:t>
            </a:r>
            <a:r>
              <a:rPr lang="zh-CN" altLang="zh-CN" b="1"/>
              <a:t>理论的大规模定制质量控制方法研究</a:t>
            </a:r>
            <a:endParaRPr lang="zh-CN" altLang="en-US" sz="36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707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50"/>
                            </p:stCondLst>
                            <p:childTnLst>
                              <p:par>
                                <p:cTn id="6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95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50"/>
                            </p:stCondLst>
                            <p:childTnLst>
                              <p:par>
                                <p:cTn id="7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9" grpId="0"/>
      <p:bldP spid="9" grpId="0"/>
      <p:bldP spid="11" grpId="0"/>
      <p:bldP spid="12" grpId="0"/>
      <p:bldP spid="14" grpId="0"/>
      <p:bldP spid="16" grpId="0"/>
      <p:bldP spid="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5351318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264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5987846"/>
              </p:ext>
            </p:extLst>
          </p:nvPr>
        </p:nvGraphicFramePr>
        <p:xfrm>
          <a:off x="531813" y="804863"/>
          <a:ext cx="7861300" cy="5405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598764" progId="Word.Document.12">
                  <p:embed/>
                </p:oleObj>
              </mc:Choice>
              <mc:Fallback>
                <p:oleObj name="Document" r:id="rId2" imgW="8129635" imgH="559876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05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930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7678533"/>
              </p:ext>
            </p:extLst>
          </p:nvPr>
        </p:nvGraphicFramePr>
        <p:xfrm>
          <a:off x="531813" y="804863"/>
          <a:ext cx="7861300" cy="465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14945" progId="Word.Document.12">
                  <p:embed/>
                </p:oleObj>
              </mc:Choice>
              <mc:Fallback>
                <p:oleObj name="Document" r:id="rId2" imgW="8129635" imgH="481494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54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9654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8882004"/>
              </p:ext>
            </p:extLst>
          </p:nvPr>
        </p:nvGraphicFramePr>
        <p:xfrm>
          <a:off x="531813" y="804863"/>
          <a:ext cx="7861300" cy="4422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576845" progId="Word.Document.12">
                  <p:embed/>
                </p:oleObj>
              </mc:Choice>
              <mc:Fallback>
                <p:oleObj name="Document" r:id="rId2" imgW="8129635" imgH="457684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422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389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C0569C2-BF10-477E-B1F6-7F3F14AA31A5}"/>
              </a:ext>
            </a:extLst>
          </p:cNvPr>
          <p:cNvSpPr txBox="1"/>
          <p:nvPr/>
        </p:nvSpPr>
        <p:spPr>
          <a:xfrm>
            <a:off x="290792" y="982176"/>
            <a:ext cx="856241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 = readmatrix('data7_24.txt')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 = [a(:,2); a([1:end-1],7)];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提取</a:t>
            </a: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的数据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 = [a(:,[3:5]); a([1:end-1],[8:10])];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fun=@(beta,x) (beta(4)*x(:,2)-x(:,3)/beta(5))./(1+beta(1)*x(:,1)+...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beta(2)*x(:,2)+beta(3)*x(:,3));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用匿名函数定义要拟合的函数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beta0=[0.1,0.05,0.02,1,2]'; 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回归系数的初值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md=fitnlm(X,Y,fun,beta0) 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拟合非线性回归模型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betaci=coefCI(md) 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求拟合参数的置信区间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51460" algn="l"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  <a:tab pos="5257800" algn="l"/>
                <a:tab pos="5486400" algn="l"/>
                <a:tab pos="5715000" algn="l"/>
                <a:tab pos="5943600" algn="l"/>
                <a:tab pos="6172200" algn="l"/>
                <a:tab pos="6400800" algn="l"/>
                <a:tab pos="6629400" algn="l"/>
                <a:tab pos="6858000" algn="l"/>
                <a:tab pos="7086600" algn="l"/>
                <a:tab pos="7315200" algn="l"/>
              </a:tabLst>
            </a:pP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[ypred,yci]=predict(md,X) 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</a:t>
            </a: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的预测值及置信区间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1268856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69" y="574120"/>
            <a:ext cx="81161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7.4.4 </a:t>
            </a:r>
            <a:r>
              <a:rPr lang="zh-CN" altLang="en-US" sz="4200" b="1">
                <a:solidFill>
                  <a:srgbClr val="319095"/>
                </a:solidFill>
              </a:rPr>
              <a:t>逐步</a:t>
            </a:r>
            <a:r>
              <a:rPr lang="zh-CN" altLang="zh-CN" sz="4200" b="1">
                <a:solidFill>
                  <a:srgbClr val="319095"/>
                </a:solidFill>
              </a:rPr>
              <a:t>回归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1764503"/>
              </p:ext>
            </p:extLst>
          </p:nvPr>
        </p:nvGraphicFramePr>
        <p:xfrm>
          <a:off x="443706" y="1266617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3706" y="1266617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83285025-34AB-4AE1-8F0D-077D2F811C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1248636"/>
              </p:ext>
            </p:extLst>
          </p:nvPr>
        </p:nvGraphicFramePr>
        <p:xfrm>
          <a:off x="384869" y="3859306"/>
          <a:ext cx="8447088" cy="4094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5" imgW="8569150" imgH="4172884" progId="Word.Document.12">
                  <p:embed/>
                </p:oleObj>
              </mc:Choice>
              <mc:Fallback>
                <p:oleObj name="Document" r:id="rId5" imgW="8569150" imgH="41728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83285025-34AB-4AE1-8F0D-077D2F811C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4869" y="3859306"/>
                        <a:ext cx="8447088" cy="4094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106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8456481"/>
              </p:ext>
            </p:extLst>
          </p:nvPr>
        </p:nvGraphicFramePr>
        <p:xfrm>
          <a:off x="531813" y="804863"/>
          <a:ext cx="7861300" cy="5691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897019" progId="Word.Document.12">
                  <p:embed/>
                </p:oleObj>
              </mc:Choice>
              <mc:Fallback>
                <p:oleObj name="Document" r:id="rId2" imgW="8129635" imgH="589701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691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936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6472202"/>
              </p:ext>
            </p:extLst>
          </p:nvPr>
        </p:nvGraphicFramePr>
        <p:xfrm>
          <a:off x="531813" y="804863"/>
          <a:ext cx="7861300" cy="484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26028" progId="Word.Document.12">
                  <p:embed/>
                </p:oleObj>
              </mc:Choice>
              <mc:Fallback>
                <p:oleObj name="Document" r:id="rId2" imgW="8129635" imgH="502602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45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8413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618875"/>
              </p:ext>
            </p:extLst>
          </p:nvPr>
        </p:nvGraphicFramePr>
        <p:xfrm>
          <a:off x="531813" y="804863"/>
          <a:ext cx="7861300" cy="429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448610" progId="Word.Document.12">
                  <p:embed/>
                </p:oleObj>
              </mc:Choice>
              <mc:Fallback>
                <p:oleObj name="Document" r:id="rId2" imgW="8129635" imgH="444861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98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310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813595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9881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254738"/>
              </p:ext>
            </p:extLst>
          </p:nvPr>
        </p:nvGraphicFramePr>
        <p:xfrm>
          <a:off x="477838" y="1677988"/>
          <a:ext cx="8188325" cy="484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841240" progId="Word.Document.12">
                  <p:embed/>
                </p:oleObj>
              </mc:Choice>
              <mc:Fallback>
                <p:oleObj name="Document" r:id="rId2" imgW="8153322" imgH="4841240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8" y="1677988"/>
                        <a:ext cx="8188325" cy="4845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前进法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59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0386133"/>
              </p:ext>
            </p:extLst>
          </p:nvPr>
        </p:nvGraphicFramePr>
        <p:xfrm>
          <a:off x="531813" y="804863"/>
          <a:ext cx="7861300" cy="5637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80420" progId="Word.Document.12">
                  <p:embed/>
                </p:oleObj>
              </mc:Choice>
              <mc:Fallback>
                <p:oleObj name="Document" r:id="rId2" imgW="8129635" imgH="508042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637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6958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0038851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14304" progId="Word.Document.12">
                  <p:embed/>
                </p:oleObj>
              </mc:Choice>
              <mc:Fallback>
                <p:oleObj name="Document" r:id="rId2" imgW="8129635" imgH="331430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6850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05685"/>
              </p:ext>
            </p:extLst>
          </p:nvPr>
        </p:nvGraphicFramePr>
        <p:xfrm>
          <a:off x="531813" y="804863"/>
          <a:ext cx="7861300" cy="372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56422" progId="Word.Document.12">
                  <p:embed/>
                </p:oleObj>
              </mc:Choice>
              <mc:Fallback>
                <p:oleObj name="Document" r:id="rId2" imgW="8129635" imgH="385642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725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797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7937146"/>
              </p:ext>
            </p:extLst>
          </p:nvPr>
        </p:nvGraphicFramePr>
        <p:xfrm>
          <a:off x="477837" y="168116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7" y="168116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en-US" sz="3600" b="1">
                <a:solidFill>
                  <a:srgbClr val="0293B8"/>
                </a:solidFill>
              </a:rPr>
              <a:t>后退</a:t>
            </a:r>
            <a:r>
              <a:rPr lang="zh-CN" altLang="zh-CN" sz="3600" b="1">
                <a:solidFill>
                  <a:srgbClr val="0293B8"/>
                </a:solidFill>
              </a:rPr>
              <a:t>法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51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600567"/>
              </p:ext>
            </p:extLst>
          </p:nvPr>
        </p:nvGraphicFramePr>
        <p:xfrm>
          <a:off x="477838" y="1677988"/>
          <a:ext cx="8188325" cy="416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162962" progId="Word.Document.12">
                  <p:embed/>
                </p:oleObj>
              </mc:Choice>
              <mc:Fallback>
                <p:oleObj name="Document" r:id="rId2" imgW="8153322" imgH="416296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8" y="1677988"/>
                        <a:ext cx="8188325" cy="4164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逐步回归法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28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235760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163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738413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24724" progId="Word.Document.12">
                  <p:embed/>
                </p:oleObj>
              </mc:Choice>
              <mc:Fallback>
                <p:oleObj name="Document" r:id="rId2" imgW="8129635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7965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563018"/>
              </p:ext>
            </p:extLst>
          </p:nvPr>
        </p:nvGraphicFramePr>
        <p:xfrm>
          <a:off x="641350" y="522475"/>
          <a:ext cx="7861300" cy="666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895525" progId="Word.Document.12">
                  <p:embed/>
                </p:oleObj>
              </mc:Choice>
              <mc:Fallback>
                <p:oleObj name="Document" r:id="rId2" imgW="8129635" imgH="689552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522475"/>
                        <a:ext cx="7861300" cy="666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019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922003"/>
              </p:ext>
            </p:extLst>
          </p:nvPr>
        </p:nvGraphicFramePr>
        <p:xfrm>
          <a:off x="531813" y="804863"/>
          <a:ext cx="7861300" cy="428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446448" progId="Word.Document.12">
                  <p:embed/>
                </p:oleObj>
              </mc:Choice>
              <mc:Fallback>
                <p:oleObj name="Document" r:id="rId2" imgW="8129635" imgH="444644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86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662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052136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65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D4B47AA-2FCF-4CF5-9513-D16E07B17553}"/>
              </a:ext>
            </a:extLst>
          </p:cNvPr>
          <p:cNvSpPr txBox="1"/>
          <p:nvPr/>
        </p:nvSpPr>
        <p:spPr>
          <a:xfrm>
            <a:off x="124384" y="1382286"/>
            <a:ext cx="8602757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6225" algn="just"/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 = readmatrix('data7_25.txt');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 = a(:,[1:end-1]); Y = a(:,end);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md0 = fitlm(X,Y)                     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拟合全部变量回归模型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md1 = fitlm(X,Y,'y~1+x1+x2+x4')        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拟合</a:t>
            </a: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x1,x2,x4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回归模型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md2 = fitlm(X,Y,'y~1+x1+x2')           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拟合</a:t>
            </a:r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x1,x2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回归模型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md = stepwiselm(X, Y, 'y~1+x1+x2+x3+x4')  %</a:t>
            </a:r>
            <a:r>
              <a:rPr lang="zh-CN" altLang="zh-CN" sz="26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一步求出模型</a:t>
            </a:r>
            <a:endParaRPr lang="zh-CN" altLang="zh-CN" sz="26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0740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9920137"/>
              </p:ext>
            </p:extLst>
          </p:nvPr>
        </p:nvGraphicFramePr>
        <p:xfrm>
          <a:off x="531813" y="804863"/>
          <a:ext cx="7861300" cy="558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988513" progId="Word.Document.12">
                  <p:embed/>
                </p:oleObj>
              </mc:Choice>
              <mc:Fallback>
                <p:oleObj name="Document" r:id="rId2" imgW="8129635" imgH="598851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58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9756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4765475" y="2729270"/>
            <a:ext cx="3721300" cy="2092856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zh-CN" sz="3200" b="1"/>
              <a:t>基于灰色模型和</a:t>
            </a:r>
            <a:r>
              <a:rPr lang="en-US" altLang="zh-CN" sz="3200" b="1"/>
              <a:t>Bootstrap</a:t>
            </a:r>
            <a:r>
              <a:rPr lang="zh-CN" altLang="zh-CN" sz="3200" b="1"/>
              <a:t>理论的大规模定制质量控制方法研究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02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69" y="574120"/>
            <a:ext cx="81161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7.5.1</a:t>
            </a:r>
            <a:r>
              <a:rPr lang="zh-CN" altLang="en-US" sz="4200" b="1">
                <a:solidFill>
                  <a:srgbClr val="319095"/>
                </a:solidFill>
              </a:rPr>
              <a:t>引言</a:t>
            </a:r>
            <a:endParaRPr lang="zh-CN" altLang="zh-CN" sz="4200" b="1">
              <a:solidFill>
                <a:srgbClr val="319095"/>
              </a:solidFill>
            </a:endParaRP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5753798"/>
              </p:ext>
            </p:extLst>
          </p:nvPr>
        </p:nvGraphicFramePr>
        <p:xfrm>
          <a:off x="314671" y="1402511"/>
          <a:ext cx="8256587" cy="458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4757895" progId="Word.Document.12">
                  <p:embed/>
                </p:oleObj>
              </mc:Choice>
              <mc:Fallback>
                <p:oleObj name="Document" r:id="rId3" imgW="8548607" imgH="4757895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4671" y="1402511"/>
                        <a:ext cx="8256587" cy="458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6958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9102358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128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6636382"/>
              </p:ext>
            </p:extLst>
          </p:nvPr>
        </p:nvGraphicFramePr>
        <p:xfrm>
          <a:off x="531813" y="804863"/>
          <a:ext cx="7861300" cy="401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162962" progId="Word.Document.12">
                  <p:embed/>
                </p:oleObj>
              </mc:Choice>
              <mc:Fallback>
                <p:oleObj name="Document" r:id="rId2" imgW="8129635" imgH="416296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01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168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757622"/>
              </p:ext>
            </p:extLst>
          </p:nvPr>
        </p:nvGraphicFramePr>
        <p:xfrm>
          <a:off x="814201" y="661988"/>
          <a:ext cx="7861300" cy="6196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415003" progId="Word.Document.12">
                  <p:embed/>
                </p:oleObj>
              </mc:Choice>
              <mc:Fallback>
                <p:oleObj name="Document" r:id="rId2" imgW="8129635" imgH="641500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14201" y="661988"/>
                        <a:ext cx="7861300" cy="6196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468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1312215"/>
              </p:ext>
            </p:extLst>
          </p:nvPr>
        </p:nvGraphicFramePr>
        <p:xfrm>
          <a:off x="531813" y="804863"/>
          <a:ext cx="7861300" cy="458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757671" progId="Word.Document.12">
                  <p:embed/>
                </p:oleObj>
              </mc:Choice>
              <mc:Fallback>
                <p:oleObj name="Document" r:id="rId2" imgW="8129635" imgH="475767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58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07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990023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207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69" y="574120"/>
            <a:ext cx="851306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7.5.2</a:t>
            </a:r>
            <a:r>
              <a:rPr lang="zh-CN" altLang="zh-CN" sz="4200" b="1">
                <a:solidFill>
                  <a:srgbClr val="319095"/>
                </a:solidFill>
              </a:rPr>
              <a:t>基于灰色模型的大规模定制生产质量预测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0210091"/>
              </p:ext>
            </p:extLst>
          </p:nvPr>
        </p:nvGraphicFramePr>
        <p:xfrm>
          <a:off x="382588" y="2074863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074863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9460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1941994"/>
              </p:ext>
            </p:extLst>
          </p:nvPr>
        </p:nvGraphicFramePr>
        <p:xfrm>
          <a:off x="531813" y="804863"/>
          <a:ext cx="7861300" cy="368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24724" progId="Word.Document.12">
                  <p:embed/>
                </p:oleObj>
              </mc:Choice>
              <mc:Fallback>
                <p:oleObj name="Document" r:id="rId2" imgW="8129635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8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93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116067"/>
              </p:ext>
            </p:extLst>
          </p:nvPr>
        </p:nvGraphicFramePr>
        <p:xfrm>
          <a:off x="531813" y="804863"/>
          <a:ext cx="7861300" cy="451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683107" progId="Word.Document.12">
                  <p:embed/>
                </p:oleObj>
              </mc:Choice>
              <mc:Fallback>
                <p:oleObj name="Document" r:id="rId2" imgW="8129635" imgH="468310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51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25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6A8DB95-73DC-429D-B07C-884DAF78451D}"/>
              </a:ext>
            </a:extLst>
          </p:cNvPr>
          <p:cNvSpPr txBox="1"/>
          <p:nvPr/>
        </p:nvSpPr>
        <p:spPr>
          <a:xfrm>
            <a:off x="714375" y="1659285"/>
            <a:ext cx="771525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a=readmatrix('data7_5_1.txt'); a=a(~isnan(a));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去掉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NaN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[f,x]=ecdf(a)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计算经验分布函数的取值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ecdf(a) 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画经验分布函数图形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grid on, xlabel('$x$','Interpreter','Latex')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ylabel('$F(x)$','Interpreter','Latex')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writematrix([x,f], 'data7_5_2.xlsx')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1419150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9500665"/>
              </p:ext>
            </p:extLst>
          </p:nvPr>
        </p:nvGraphicFramePr>
        <p:xfrm>
          <a:off x="531813" y="804863"/>
          <a:ext cx="7861300" cy="4900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75017" progId="Word.Document.12">
                  <p:embed/>
                </p:oleObj>
              </mc:Choice>
              <mc:Fallback>
                <p:oleObj name="Document" r:id="rId2" imgW="8129635" imgH="507501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900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336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6716725"/>
              </p:ext>
            </p:extLst>
          </p:nvPr>
        </p:nvGraphicFramePr>
        <p:xfrm>
          <a:off x="531813" y="804863"/>
          <a:ext cx="7861300" cy="4913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89426" progId="Word.Document.12">
                  <p:embed/>
                </p:oleObj>
              </mc:Choice>
              <mc:Fallback>
                <p:oleObj name="Document" r:id="rId2" imgW="8129635" imgH="508942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913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84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9644999"/>
              </p:ext>
            </p:extLst>
          </p:nvPr>
        </p:nvGraphicFramePr>
        <p:xfrm>
          <a:off x="531813" y="804863"/>
          <a:ext cx="7861300" cy="3221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35197" progId="Word.Document.12">
                  <p:embed/>
                </p:oleObj>
              </mc:Choice>
              <mc:Fallback>
                <p:oleObj name="Document" r:id="rId2" imgW="8129635" imgH="333519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221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5147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6965843"/>
              </p:ext>
            </p:extLst>
          </p:nvPr>
        </p:nvGraphicFramePr>
        <p:xfrm>
          <a:off x="531813" y="804863"/>
          <a:ext cx="8134350" cy="469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387715" imgH="4856879" progId="Word.Document.12">
                  <p:embed/>
                </p:oleObj>
              </mc:Choice>
              <mc:Fallback>
                <p:oleObj name="Document" r:id="rId2" imgW="8387715" imgH="485687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34350" cy="4695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472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7875338"/>
              </p:ext>
            </p:extLst>
          </p:nvPr>
        </p:nvGraphicFramePr>
        <p:xfrm>
          <a:off x="531813" y="804863"/>
          <a:ext cx="7861300" cy="401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162962" progId="Word.Document.12">
                  <p:embed/>
                </p:oleObj>
              </mc:Choice>
              <mc:Fallback>
                <p:oleObj name="Document" r:id="rId2" imgW="8129635" imgH="416296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01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2837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69" y="574120"/>
            <a:ext cx="851306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7.5.3</a:t>
            </a:r>
            <a:r>
              <a:rPr lang="zh-CN" altLang="zh-CN" sz="4200" b="1">
                <a:solidFill>
                  <a:srgbClr val="319095"/>
                </a:solidFill>
              </a:rPr>
              <a:t>基于</a:t>
            </a:r>
            <a:r>
              <a:rPr lang="en-US" altLang="zh-CN" sz="4200" b="1">
                <a:solidFill>
                  <a:srgbClr val="319095"/>
                </a:solidFill>
              </a:rPr>
              <a:t>Bootstrap</a:t>
            </a:r>
            <a:r>
              <a:rPr lang="zh-CN" altLang="zh-CN" sz="4200" b="1">
                <a:solidFill>
                  <a:srgbClr val="319095"/>
                </a:solidFill>
              </a:rPr>
              <a:t>理论的过程质量分析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658654"/>
              </p:ext>
            </p:extLst>
          </p:nvPr>
        </p:nvGraphicFramePr>
        <p:xfrm>
          <a:off x="382588" y="2074863"/>
          <a:ext cx="8256587" cy="418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4342912" progId="Word.Document.12">
                  <p:embed/>
                </p:oleObj>
              </mc:Choice>
              <mc:Fallback>
                <p:oleObj name="Document" r:id="rId3" imgW="8548607" imgH="434291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074863"/>
                        <a:ext cx="8256587" cy="418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8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9384653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937470" progId="Word.Document.12">
                  <p:embed/>
                </p:oleObj>
              </mc:Choice>
              <mc:Fallback>
                <p:oleObj name="Document" r:id="rId2" imgW="8153322" imgH="3937470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en-US" sz="3600" b="1">
                <a:solidFill>
                  <a:srgbClr val="0293B8"/>
                </a:solidFill>
              </a:rPr>
              <a:t> </a:t>
            </a:r>
            <a:r>
              <a:rPr lang="en-US" altLang="zh-CN" sz="3600" b="1">
                <a:solidFill>
                  <a:srgbClr val="0293B8"/>
                </a:solidFill>
              </a:rPr>
              <a:t>Bootstrap</a:t>
            </a:r>
            <a:r>
              <a:rPr lang="zh-CN" altLang="zh-CN" sz="3600" b="1">
                <a:solidFill>
                  <a:srgbClr val="0293B8"/>
                </a:solidFill>
              </a:rPr>
              <a:t>方法的数学描述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16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1725195"/>
              </p:ext>
            </p:extLst>
          </p:nvPr>
        </p:nvGraphicFramePr>
        <p:xfrm>
          <a:off x="531813" y="804863"/>
          <a:ext cx="7861300" cy="514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34009" progId="Word.Document.12">
                  <p:embed/>
                </p:oleObj>
              </mc:Choice>
              <mc:Fallback>
                <p:oleObj name="Document" r:id="rId2" imgW="8129635" imgH="533400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45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074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7390031"/>
              </p:ext>
            </p:extLst>
          </p:nvPr>
        </p:nvGraphicFramePr>
        <p:xfrm>
          <a:off x="531813" y="804863"/>
          <a:ext cx="7861300" cy="431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472023" progId="Word.Document.12">
                  <p:embed/>
                </p:oleObj>
              </mc:Choice>
              <mc:Fallback>
                <p:oleObj name="Document" r:id="rId2" imgW="8129635" imgH="447202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313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874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34475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286FA189-9F23-4E14-A4C9-F8B0D4CEE3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2466017"/>
              </p:ext>
            </p:extLst>
          </p:nvPr>
        </p:nvGraphicFramePr>
        <p:xfrm>
          <a:off x="641350" y="2839851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2924195" progId="Word.Document.12">
                  <p:embed/>
                </p:oleObj>
              </mc:Choice>
              <mc:Fallback>
                <p:oleObj name="Document" r:id="rId4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1350" y="2839851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449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7.1.3  Q-Q</a:t>
            </a:r>
            <a:r>
              <a:rPr lang="zh-CN" altLang="zh-CN" sz="4200" b="1">
                <a:solidFill>
                  <a:srgbClr val="319095"/>
                </a:solidFill>
              </a:rPr>
              <a:t>图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0907336"/>
              </p:ext>
            </p:extLst>
          </p:nvPr>
        </p:nvGraphicFramePr>
        <p:xfrm>
          <a:off x="443706" y="1432672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3706" y="1432672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83285025-34AB-4AE1-8F0D-077D2F811C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0231747"/>
              </p:ext>
            </p:extLst>
          </p:nvPr>
        </p:nvGraphicFramePr>
        <p:xfrm>
          <a:off x="443706" y="2947940"/>
          <a:ext cx="8447088" cy="4094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5" imgW="8569150" imgH="4172884" progId="Word.Document.12">
                  <p:embed/>
                </p:oleObj>
              </mc:Choice>
              <mc:Fallback>
                <p:oleObj name="Document" r:id="rId5" imgW="8569150" imgH="41728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83285025-34AB-4AE1-8F0D-077D2F811C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3706" y="2947940"/>
                        <a:ext cx="8447088" cy="4094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0337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19826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9518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8560260"/>
              </p:ext>
            </p:extLst>
          </p:nvPr>
        </p:nvGraphicFramePr>
        <p:xfrm>
          <a:off x="504825" y="1624013"/>
          <a:ext cx="8188325" cy="434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342708" progId="Word.Document.12">
                  <p:embed/>
                </p:oleObj>
              </mc:Choice>
              <mc:Fallback>
                <p:oleObj name="Document" r:id="rId2" imgW="8153322" imgH="4342708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34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基于</a:t>
            </a:r>
            <a:r>
              <a:rPr lang="en-US" altLang="zh-CN" sz="3600" b="1">
                <a:solidFill>
                  <a:srgbClr val="0293B8"/>
                </a:solidFill>
              </a:rPr>
              <a:t>Bootstrap</a:t>
            </a:r>
            <a:r>
              <a:rPr lang="zh-CN" altLang="zh-CN" sz="3600" b="1">
                <a:solidFill>
                  <a:srgbClr val="0293B8"/>
                </a:solidFill>
              </a:rPr>
              <a:t>的质量控制图分析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29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3318559"/>
              </p:ext>
            </p:extLst>
          </p:nvPr>
        </p:nvGraphicFramePr>
        <p:xfrm>
          <a:off x="531813" y="804863"/>
          <a:ext cx="7861300" cy="4640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493636" progId="Word.Document.12">
                  <p:embed/>
                </p:oleObj>
              </mc:Choice>
              <mc:Fallback>
                <p:oleObj name="Document" r:id="rId2" imgW="8129635" imgH="449363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40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95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499769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50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69" y="574120"/>
            <a:ext cx="85130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7.5.4  </a:t>
            </a:r>
            <a:r>
              <a:rPr lang="zh-CN" altLang="en-US" sz="4200" b="1">
                <a:solidFill>
                  <a:srgbClr val="319095"/>
                </a:solidFill>
              </a:rPr>
              <a:t>案例分析</a:t>
            </a:r>
            <a:endParaRPr lang="zh-CN" altLang="zh-CN" sz="4200" b="1">
              <a:solidFill>
                <a:srgbClr val="319095"/>
              </a:solidFill>
            </a:endParaRP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1316499"/>
              </p:ext>
            </p:extLst>
          </p:nvPr>
        </p:nvGraphicFramePr>
        <p:xfrm>
          <a:off x="443706" y="1589643"/>
          <a:ext cx="8256587" cy="4694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4860920" progId="Word.Document.12">
                  <p:embed/>
                </p:oleObj>
              </mc:Choice>
              <mc:Fallback>
                <p:oleObj name="Document" r:id="rId3" imgW="8548607" imgH="4860920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3706" y="1589643"/>
                        <a:ext cx="8256587" cy="4694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701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2922094"/>
              </p:ext>
            </p:extLst>
          </p:nvPr>
        </p:nvGraphicFramePr>
        <p:xfrm>
          <a:off x="531813" y="804863"/>
          <a:ext cx="7861300" cy="556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764822" progId="Word.Document.12">
                  <p:embed/>
                </p:oleObj>
              </mc:Choice>
              <mc:Fallback>
                <p:oleObj name="Document" r:id="rId2" imgW="8129635" imgH="576482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568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766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9310061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861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3623853"/>
              </p:ext>
            </p:extLst>
          </p:nvPr>
        </p:nvGraphicFramePr>
        <p:xfrm>
          <a:off x="531813" y="804863"/>
          <a:ext cx="8339137" cy="574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614732" imgH="5944126" progId="Word.Document.12">
                  <p:embed/>
                </p:oleObj>
              </mc:Choice>
              <mc:Fallback>
                <p:oleObj name="Document" r:id="rId2" imgW="8614732" imgH="594412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339137" cy="574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179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6297326"/>
              </p:ext>
            </p:extLst>
          </p:nvPr>
        </p:nvGraphicFramePr>
        <p:xfrm>
          <a:off x="531813" y="804863"/>
          <a:ext cx="7861300" cy="507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71386" progId="Word.Document.12">
                  <p:embed/>
                </p:oleObj>
              </mc:Choice>
              <mc:Fallback>
                <p:oleObj name="Document" r:id="rId2" imgW="8129635" imgH="427138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07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7695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6672177"/>
              </p:ext>
            </p:extLst>
          </p:nvPr>
        </p:nvGraphicFramePr>
        <p:xfrm>
          <a:off x="531813" y="804863"/>
          <a:ext cx="7861300" cy="4776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48583" progId="Word.Document.12">
                  <p:embed/>
                </p:oleObj>
              </mc:Choice>
              <mc:Fallback>
                <p:oleObj name="Document" r:id="rId2" imgW="8129635" imgH="494858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76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80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2204504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540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9790323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BC2892E6-D714-4457-9E4B-14A60F79D1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0295935"/>
              </p:ext>
            </p:extLst>
          </p:nvPr>
        </p:nvGraphicFramePr>
        <p:xfrm>
          <a:off x="641350" y="2716213"/>
          <a:ext cx="7861300" cy="3630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11970" imgH="3824724" progId="Word.Document.12">
                  <p:embed/>
                </p:oleObj>
              </mc:Choice>
              <mc:Fallback>
                <p:oleObj name="Document" r:id="rId4" imgW="8111970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1350" y="2716213"/>
                        <a:ext cx="7861300" cy="3630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077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4628450"/>
              </p:ext>
            </p:extLst>
          </p:nvPr>
        </p:nvGraphicFramePr>
        <p:xfrm>
          <a:off x="531813" y="804863"/>
          <a:ext cx="7861300" cy="5718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923315" progId="Word.Document.12">
                  <p:embed/>
                </p:oleObj>
              </mc:Choice>
              <mc:Fallback>
                <p:oleObj name="Document" r:id="rId2" imgW="8129635" imgH="59233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718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3551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783793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888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69" y="574120"/>
            <a:ext cx="85130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7.5.5 </a:t>
            </a:r>
            <a:r>
              <a:rPr lang="zh-CN" altLang="en-US" sz="4200" b="1">
                <a:solidFill>
                  <a:srgbClr val="319095"/>
                </a:solidFill>
              </a:rPr>
              <a:t>结论</a:t>
            </a:r>
            <a:endParaRPr lang="zh-CN" altLang="zh-CN" sz="4200" b="1">
              <a:solidFill>
                <a:srgbClr val="319095"/>
              </a:solidFill>
            </a:endParaRP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4762267"/>
              </p:ext>
            </p:extLst>
          </p:nvPr>
        </p:nvGraphicFramePr>
        <p:xfrm>
          <a:off x="384869" y="1711793"/>
          <a:ext cx="8256587" cy="401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4163158" progId="Word.Document.12">
                  <p:embed/>
                </p:oleObj>
              </mc:Choice>
              <mc:Fallback>
                <p:oleObj name="Document" r:id="rId3" imgW="8548607" imgH="4163158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4869" y="1711793"/>
                        <a:ext cx="8256587" cy="4011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376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762E2099-81F4-421C-A81F-50D538503731}"/>
              </a:ext>
            </a:extLst>
          </p:cNvPr>
          <p:cNvSpPr txBox="1"/>
          <p:nvPr/>
        </p:nvSpPr>
        <p:spPr>
          <a:xfrm>
            <a:off x="431987" y="889843"/>
            <a:ext cx="8280026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rng(6)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取确定的随机数种子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x0=[2.5320,2.6470,2.6290,2.5840,2.6090,2.6010,2.5280,2.5630,2.6540,2.6190];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n=length(x0);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me=quantile(x0,0.5)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计算中位数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[h,p,stat]=runstest(x0,me)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进行游程检验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x1=cumsum(x0);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求累加序列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zk=(x1(1:end-1)+x1(2:end))/2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求累加序列的均值序列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B=[-zk', ones(size(zk'))]; yn=x0(2:end)';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ab=B\yn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拟合参数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a,b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syms x(t)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x=dsolve(diff(x)+ab(1)*x==ab(2),x(0)==x0(1));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求微分方程的符号解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xx=vpa(x,6)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显示小数格式的符号解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yuce=subs(x,t,[0:n+5]);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求累加序列的预测值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yuce=double(yuce);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把符号数转换成数值类型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yuce0=[x0(1),diff(yuce)]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求原始数据的预测值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c=std(yuce0(1:n))/std(x0)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求后验差比值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nyuce=yuce0(n+1:end)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提取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6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个新的预测值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911047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EFD219F-8C7E-4207-A8A6-B85D2CA9F73B}"/>
              </a:ext>
            </a:extLst>
          </p:cNvPr>
          <p:cNvSpPr txBox="1"/>
          <p:nvPr/>
        </p:nvSpPr>
        <p:spPr>
          <a:xfrm>
            <a:off x="500903" y="612844"/>
            <a:ext cx="74866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nyb=[x0, nyuce];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构造新的样本数据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nnyb=reshape(nyb,[4,4])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mu=mean(nnyb)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分别求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4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个子样本的均值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jc=range(nnyb)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分别求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4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个子样本的极差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writematrix([nnyb;mu;jc], 'hb.xlsx')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把数据写到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Excel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文件中，便于做表使用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b=rand(4,1000);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产生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4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行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1000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列的随机数矩阵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h=floor(b*length(nyb))+1;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把随机数映射为编号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(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每列对应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bootstrap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样本编号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bb=repmat(nyb',1,1000); bb=bb(h);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对新序列进行重复抽样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mmu=mean(bb); mjc=range(bb);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1000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个子样本的均值和极差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smu=sort(mmu); sjc=sort(mjc);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把均值和极差按照从小到大的次序排列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alpha=0.0027; k1=floor(1000*alpha/2), k2=floor(1000*(1-alpha/2))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mqj=[smu(k1), smu(k2)]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显示均值的置信区间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jqj=[sjc(k1), sjc(k2)]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显示极差的置信区间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subplot(1,2,1), plot(mu,'*-'), hold on, plot([1,4],[mqj(1),mqj(1)])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plot([1,4],[mqj(2),mqj(2)]), ylabel('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样本均值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')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subplot(1,2,2), plot(jc,'*-'), hold on, plot([1,4],[jqj(1),jqj(1)]), 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plot([1,4],[jqj(2),jqj(2)]), ylabel('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极差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')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126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2034146"/>
              </p:ext>
            </p:extLst>
          </p:nvPr>
        </p:nvGraphicFramePr>
        <p:xfrm>
          <a:off x="531813" y="804863"/>
          <a:ext cx="7861300" cy="5268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461884" progId="Word.Document.12">
                  <p:embed/>
                </p:oleObj>
              </mc:Choice>
              <mc:Fallback>
                <p:oleObj name="Document" r:id="rId2" imgW="8129635" imgH="546188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68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903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427704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A54FEE5-63DA-4FB7-BA0D-4F03FB2A6B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1313095"/>
              </p:ext>
            </p:extLst>
          </p:nvPr>
        </p:nvGraphicFramePr>
        <p:xfrm>
          <a:off x="641350" y="2879725"/>
          <a:ext cx="7861300" cy="282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2924195" progId="Word.Document.12">
                  <p:embed/>
                </p:oleObj>
              </mc:Choice>
              <mc:Fallback>
                <p:oleObj name="Document" r:id="rId4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1350" y="2879725"/>
                        <a:ext cx="7861300" cy="282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6942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0522096"/>
              </p:ext>
            </p:extLst>
          </p:nvPr>
        </p:nvGraphicFramePr>
        <p:xfrm>
          <a:off x="531813" y="804863"/>
          <a:ext cx="7861300" cy="567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881170" progId="Word.Document.12">
                  <p:embed/>
                </p:oleObj>
              </mc:Choice>
              <mc:Fallback>
                <p:oleObj name="Document" r:id="rId2" imgW="8129635" imgH="588117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67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350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4581900"/>
              </p:ext>
            </p:extLst>
          </p:nvPr>
        </p:nvGraphicFramePr>
        <p:xfrm>
          <a:off x="531813" y="804863"/>
          <a:ext cx="7861300" cy="580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013728" progId="Word.Document.12">
                  <p:embed/>
                </p:oleObj>
              </mc:Choice>
              <mc:Fallback>
                <p:oleObj name="Document" r:id="rId2" imgW="8129635" imgH="601372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80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5843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571208" y="2832556"/>
            <a:ext cx="6706442" cy="1538859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参数估计和</a:t>
            </a:r>
            <a:endParaRPr lang="en-US" altLang="zh-CN" sz="4600" b="1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1219140">
              <a:defRPr/>
            </a:pPr>
            <a:r>
              <a:rPr lang="zh-CN" altLang="en-US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假设检验</a:t>
            </a:r>
            <a:endParaRPr lang="zh-CN" altLang="en-US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18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12658E6-EC8F-4C40-B6C3-8B623E12D771}"/>
              </a:ext>
            </a:extLst>
          </p:cNvPr>
          <p:cNvSpPr txBox="1"/>
          <p:nvPr/>
        </p:nvSpPr>
        <p:spPr>
          <a:xfrm>
            <a:off x="500903" y="1228397"/>
            <a:ext cx="791695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close all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a=readmatrix('data7_5_1.txt'); a=a(~isnan(a));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去掉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NaN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pd=fitdist(a, 'Normal'), qqplot(a,pd)  %Matlab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工具箱直接画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Q-Q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图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sa=sort(a);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把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按照从小到大排列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n=length(a); pi=([1:n]-1/2)/n;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yi=norminv(pi,pd.mu,pd.sigma)';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计算对应的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yi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hold on, plot(yi,sa,'o')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再重新描点画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Q-Q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图</a:t>
            </a:r>
            <a:endParaRPr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29129113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7.1.4  </a:t>
            </a:r>
            <a:r>
              <a:rPr lang="zh-CN" altLang="en-US" sz="4200" b="1">
                <a:solidFill>
                  <a:srgbClr val="319095"/>
                </a:solidFill>
              </a:rPr>
              <a:t>非参数检验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6256347"/>
              </p:ext>
            </p:extLst>
          </p:nvPr>
        </p:nvGraphicFramePr>
        <p:xfrm>
          <a:off x="384870" y="2188667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4870" y="2188667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4870" y="142756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el-GR" altLang="zh-CN" sz="3600" b="1">
                <a:solidFill>
                  <a:srgbClr val="0293B8"/>
                </a:solidFill>
              </a:rPr>
              <a:t>χ</a:t>
            </a:r>
            <a:r>
              <a:rPr lang="en-US" altLang="zh-CN" sz="3600" b="1" baseline="30000">
                <a:solidFill>
                  <a:srgbClr val="0293B8"/>
                </a:solidFill>
              </a:rPr>
              <a:t>2</a:t>
            </a:r>
            <a:r>
              <a:rPr lang="zh-CN" altLang="zh-CN" sz="3600" b="1">
                <a:solidFill>
                  <a:srgbClr val="0293B8"/>
                </a:solidFill>
              </a:rPr>
              <a:t>拟合优度检验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54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9088156"/>
              </p:ext>
            </p:extLst>
          </p:nvPr>
        </p:nvGraphicFramePr>
        <p:xfrm>
          <a:off x="531813" y="804863"/>
          <a:ext cx="7861300" cy="580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005083" progId="Word.Document.12">
                  <p:embed/>
                </p:oleObj>
              </mc:Choice>
              <mc:Fallback>
                <p:oleObj name="Document" r:id="rId2" imgW="8129635" imgH="600508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80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9225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043481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774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7634813"/>
              </p:ext>
            </p:extLst>
          </p:nvPr>
        </p:nvGraphicFramePr>
        <p:xfrm>
          <a:off x="531813" y="804863"/>
          <a:ext cx="7861300" cy="455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35004" progId="Word.Document.12">
                  <p:embed/>
                </p:oleObj>
              </mc:Choice>
              <mc:Fallback>
                <p:oleObj name="Document" r:id="rId2" imgW="8129635" imgH="423500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55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0604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071855"/>
              </p:ext>
            </p:extLst>
          </p:nvPr>
        </p:nvGraphicFramePr>
        <p:xfrm>
          <a:off x="531812" y="511175"/>
          <a:ext cx="8080375" cy="634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337628" imgH="6571795" progId="Word.Document.12">
                  <p:embed/>
                </p:oleObj>
              </mc:Choice>
              <mc:Fallback>
                <p:oleObj name="Document" r:id="rId2" imgW="8337628" imgH="65717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2" y="511175"/>
                        <a:ext cx="8080375" cy="634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9074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9300346"/>
              </p:ext>
            </p:extLst>
          </p:nvPr>
        </p:nvGraphicFramePr>
        <p:xfrm>
          <a:off x="531813" y="804863"/>
          <a:ext cx="7861300" cy="3152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263154" progId="Word.Document.12">
                  <p:embed/>
                </p:oleObj>
              </mc:Choice>
              <mc:Fallback>
                <p:oleObj name="Document" r:id="rId2" imgW="8129635" imgH="326315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52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1102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3861894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906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68848EB-13D2-4E95-B225-0E1015E9C6C4}"/>
              </a:ext>
            </a:extLst>
          </p:cNvPr>
          <p:cNvSpPr txBox="1"/>
          <p:nvPr/>
        </p:nvSpPr>
        <p:spPr>
          <a:xfrm>
            <a:off x="553010" y="1176208"/>
            <a:ext cx="803797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n=100;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bins=[0:7]'; mi=[36  40  19  2   0   2   1   0]'; 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pd = fitdist(bins,'Poisson','Frequency',mi)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expCounts = n * pdf(pd,bins) 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计算期望的频数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[h,p,st] = chi2gof(bins,'Ctrs',bins,'Frequency',mi, ...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               'Expected',expCounts,'NParams',1)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k2 = chi2inv(0.95, st.df) 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求临界值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,st.df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为自由度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15631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137709"/>
              </p:ext>
            </p:extLst>
          </p:nvPr>
        </p:nvGraphicFramePr>
        <p:xfrm>
          <a:off x="531813" y="804863"/>
          <a:ext cx="7861300" cy="483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04056" progId="Word.Document.12">
                  <p:embed/>
                </p:oleObj>
              </mc:Choice>
              <mc:Fallback>
                <p:oleObj name="Document" r:id="rId2" imgW="8129635" imgH="500405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3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14162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7.1.1  </a:t>
            </a:r>
            <a:r>
              <a:rPr lang="zh-CN" altLang="en-US" sz="4200" b="1">
                <a:solidFill>
                  <a:srgbClr val="319095"/>
                </a:solidFill>
              </a:rPr>
              <a:t>区间估计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406077"/>
              </p:ext>
            </p:extLst>
          </p:nvPr>
        </p:nvGraphicFramePr>
        <p:xfrm>
          <a:off x="384870" y="1510086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4870" y="1510086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264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8973751"/>
              </p:ext>
            </p:extLst>
          </p:nvPr>
        </p:nvGraphicFramePr>
        <p:xfrm>
          <a:off x="641350" y="495580"/>
          <a:ext cx="7861300" cy="6632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872111" progId="Word.Document.12">
                  <p:embed/>
                </p:oleObj>
              </mc:Choice>
              <mc:Fallback>
                <p:oleObj name="Document" r:id="rId2" imgW="8129635" imgH="687211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495580"/>
                        <a:ext cx="7861300" cy="6632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897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1852409"/>
              </p:ext>
            </p:extLst>
          </p:nvPr>
        </p:nvGraphicFramePr>
        <p:xfrm>
          <a:off x="531813" y="804863"/>
          <a:ext cx="7861300" cy="317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0976" progId="Word.Document.12">
                  <p:embed/>
                </p:oleObj>
              </mc:Choice>
              <mc:Fallback>
                <p:oleObj name="Document" r:id="rId2" imgW="8129635" imgH="330097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7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747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A3E7EE2-00CD-4D68-8A9A-D37A947CCE8A}"/>
              </a:ext>
            </a:extLst>
          </p:cNvPr>
          <p:cNvSpPr txBox="1"/>
          <p:nvPr/>
        </p:nvSpPr>
        <p:spPr>
          <a:xfrm>
            <a:off x="326092" y="1012954"/>
            <a:ext cx="823968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edges=[0:100:300 inf]; bins=[50 150 250 350];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定义原始数据区域的边界和中心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mi=[121 78 43 58];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已知观测频数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pd=makedist('exp',200)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定义指数分布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expect=sum(mi)*diff(cdf(pd, edges))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计算期望频数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[h,p,st]=chi2gof(bins,'Edges',edges,'cdf',pd,'Frequency',mi) 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k2=chi2inv(0.95,st.df)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求临界值，</a:t>
            </a:r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st.df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为自由度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98426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2790984"/>
              </p:ext>
            </p:extLst>
          </p:nvPr>
        </p:nvGraphicFramePr>
        <p:xfrm>
          <a:off x="531813" y="804863"/>
          <a:ext cx="7861300" cy="423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85573" progId="Word.Document.12">
                  <p:embed/>
                </p:oleObj>
              </mc:Choice>
              <mc:Fallback>
                <p:oleObj name="Document" r:id="rId2" imgW="8129635" imgH="438557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30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308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8442992"/>
              </p:ext>
            </p:extLst>
          </p:nvPr>
        </p:nvGraphicFramePr>
        <p:xfrm>
          <a:off x="531813" y="804863"/>
          <a:ext cx="7861300" cy="5186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71831" progId="Word.Document.12">
                  <p:embed/>
                </p:oleObj>
              </mc:Choice>
              <mc:Fallback>
                <p:oleObj name="Document" r:id="rId2" imgW="8129635" imgH="537183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86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0816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8345346"/>
              </p:ext>
            </p:extLst>
          </p:nvPr>
        </p:nvGraphicFramePr>
        <p:xfrm>
          <a:off x="531813" y="804863"/>
          <a:ext cx="7861300" cy="562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829660" progId="Word.Document.12">
                  <p:embed/>
                </p:oleObj>
              </mc:Choice>
              <mc:Fallback>
                <p:oleObj name="Document" r:id="rId2" imgW="8129635" imgH="582966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62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4727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D3B5D17-90B1-4206-9642-D651F196B9B8}"/>
              </a:ext>
            </a:extLst>
          </p:cNvPr>
          <p:cNvSpPr txBox="1"/>
          <p:nvPr/>
        </p:nvSpPr>
        <p:spPr>
          <a:xfrm>
            <a:off x="479051" y="1275727"/>
            <a:ext cx="818589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alpha=0.1;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edges=[20:10:100]; x=[25:10:95];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原始数据区间的边界和中心 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mi=[5 15 30 51 60 23 10 6];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pd=makedist('Normal','mu',60,'sigma',15)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定义正态分布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[h,p,st]=chi2gof(x,'cdf',pd,'Edges',edges,'Frequency',mi)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k2=chi2inv(1-alpha,st.df)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求临界值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25978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3831404"/>
              </p:ext>
            </p:extLst>
          </p:nvPr>
        </p:nvGraphicFramePr>
        <p:xfrm>
          <a:off x="531813" y="804863"/>
          <a:ext cx="7861300" cy="479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69115" progId="Word.Document.12">
                  <p:embed/>
                </p:oleObj>
              </mc:Choice>
              <mc:Fallback>
                <p:oleObj name="Document" r:id="rId2" imgW="8129635" imgH="49691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9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171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6902134"/>
              </p:ext>
            </p:extLst>
          </p:nvPr>
        </p:nvGraphicFramePr>
        <p:xfrm>
          <a:off x="477838" y="627063"/>
          <a:ext cx="8734425" cy="689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999135" imgH="7130724" progId="Word.Document.12">
                  <p:embed/>
                </p:oleObj>
              </mc:Choice>
              <mc:Fallback>
                <p:oleObj name="Document" r:id="rId2" imgW="8999135" imgH="7130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8" y="627063"/>
                        <a:ext cx="8734425" cy="689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927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5953269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156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8122511"/>
              </p:ext>
            </p:extLst>
          </p:nvPr>
        </p:nvGraphicFramePr>
        <p:xfrm>
          <a:off x="531813" y="804863"/>
          <a:ext cx="7861300" cy="352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642817" progId="Word.Document.12">
                  <p:embed/>
                </p:oleObj>
              </mc:Choice>
              <mc:Fallback>
                <p:oleObj name="Document" r:id="rId2" imgW="8129635" imgH="364281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52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960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3C55366-FDE2-4ECA-B30B-48E22EAA89E4}"/>
              </a:ext>
            </a:extLst>
          </p:cNvPr>
          <p:cNvSpPr txBox="1"/>
          <p:nvPr/>
        </p:nvSpPr>
        <p:spPr>
          <a:xfrm>
            <a:off x="796739" y="1166790"/>
            <a:ext cx="716392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algn="l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alpha=0.1;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a=readmatrix('data7_5_1.txt'); a=a(~isnan(a));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去掉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NaN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pd=fitdist(a, 'Normal')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[h,p,st]=chi2gof(a,'cdf',pd,'NParams',2)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k2=chi2inv(1-alpha,st.df)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求临界值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60359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2171865"/>
              </p:ext>
            </p:extLst>
          </p:nvPr>
        </p:nvGraphicFramePr>
        <p:xfrm>
          <a:off x="477837" y="1781175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824724" progId="Word.Document.12">
                  <p:embed/>
                </p:oleObj>
              </mc:Choice>
              <mc:Fallback>
                <p:oleObj name="Document" r:id="rId2" imgW="8153322" imgH="3824724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7" y="1781175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259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柯尔莫哥洛夫</a:t>
            </a:r>
            <a:r>
              <a:rPr lang="en-US" altLang="zh-CN" sz="3600" b="1">
                <a:solidFill>
                  <a:srgbClr val="0293B8"/>
                </a:solidFill>
              </a:rPr>
              <a:t>(Kolmogorov-Smirnov)</a:t>
            </a:r>
            <a:r>
              <a:rPr lang="zh-CN" altLang="zh-CN" sz="3600" b="1">
                <a:solidFill>
                  <a:srgbClr val="0293B8"/>
                </a:solidFill>
              </a:rPr>
              <a:t>检验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17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7061247"/>
              </p:ext>
            </p:extLst>
          </p:nvPr>
        </p:nvGraphicFramePr>
        <p:xfrm>
          <a:off x="531813" y="804863"/>
          <a:ext cx="7861300" cy="3849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990061" progId="Word.Document.12">
                  <p:embed/>
                </p:oleObj>
              </mc:Choice>
              <mc:Fallback>
                <p:oleObj name="Document" r:id="rId2" imgW="8129635" imgH="399006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49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919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1922396"/>
              </p:ext>
            </p:extLst>
          </p:nvPr>
        </p:nvGraphicFramePr>
        <p:xfrm>
          <a:off x="531813" y="804863"/>
          <a:ext cx="7861300" cy="420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50272" progId="Word.Document.12">
                  <p:embed/>
                </p:oleObj>
              </mc:Choice>
              <mc:Fallback>
                <p:oleObj name="Document" r:id="rId2" imgW="8129635" imgH="435027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0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059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9408113"/>
              </p:ext>
            </p:extLst>
          </p:nvPr>
        </p:nvGraphicFramePr>
        <p:xfrm>
          <a:off x="531813" y="804863"/>
          <a:ext cx="7861300" cy="364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70332" progId="Word.Document.12">
                  <p:embed/>
                </p:oleObj>
              </mc:Choice>
              <mc:Fallback>
                <p:oleObj name="Document" r:id="rId2" imgW="8129635" imgH="377033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4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133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2604318"/>
              </p:ext>
            </p:extLst>
          </p:nvPr>
        </p:nvGraphicFramePr>
        <p:xfrm>
          <a:off x="531813" y="804863"/>
          <a:ext cx="7861300" cy="473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898874" progId="Word.Document.12">
                  <p:embed/>
                </p:oleObj>
              </mc:Choice>
              <mc:Fallback>
                <p:oleObj name="Document" r:id="rId2" imgW="8111970" imgH="489887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3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246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9423080"/>
              </p:ext>
            </p:extLst>
          </p:nvPr>
        </p:nvGraphicFramePr>
        <p:xfrm>
          <a:off x="531813" y="804863"/>
          <a:ext cx="7861300" cy="5240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425143" progId="Word.Document.12">
                  <p:embed/>
                </p:oleObj>
              </mc:Choice>
              <mc:Fallback>
                <p:oleObj name="Document" r:id="rId2" imgW="8129635" imgH="542514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40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553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2259129"/>
              </p:ext>
            </p:extLst>
          </p:nvPr>
        </p:nvGraphicFramePr>
        <p:xfrm>
          <a:off x="531813" y="804863"/>
          <a:ext cx="7861300" cy="600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217247" progId="Word.Document.12">
                  <p:embed/>
                </p:oleObj>
              </mc:Choice>
              <mc:Fallback>
                <p:oleObj name="Document" r:id="rId2" imgW="8129635" imgH="621724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600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6763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6052009"/>
              </p:ext>
            </p:extLst>
          </p:nvPr>
        </p:nvGraphicFramePr>
        <p:xfrm>
          <a:off x="531813" y="804863"/>
          <a:ext cx="7861300" cy="290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020372" progId="Word.Document.12">
                  <p:embed/>
                </p:oleObj>
              </mc:Choice>
              <mc:Fallback>
                <p:oleObj name="Document" r:id="rId2" imgW="8129635" imgH="302037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90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853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A44FAB0-306B-47FD-92CF-D8CB2B779414}"/>
              </a:ext>
            </a:extLst>
          </p:cNvPr>
          <p:cNvSpPr txBox="1"/>
          <p:nvPr/>
        </p:nvSpPr>
        <p:spPr>
          <a:xfrm>
            <a:off x="285751" y="948968"/>
            <a:ext cx="814555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a=readmatrix('data7_5_1.txt'); a=a(~isnan(a)); %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去掉</a:t>
            </a:r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NaN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pd=fitdist(a, 'Normal')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[yn,xn]=ecdf(a);  %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计算经验分布函数值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 = cdf(pd, xn);   %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计算原假设分布函数值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Dn=max(abs(yn-y))  %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计算统计量的值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LJ=1.36/sqrt(length(a)) %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计算拒绝域的临界值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just"/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[h,p,st,cv]=kstest(a,'CDF',pd) %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直接调用工具箱函数进行</a:t>
            </a:r>
            <a:r>
              <a:rPr lang="en-US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KS</a:t>
            </a:r>
            <a:r>
              <a:rPr lang="zh-CN" altLang="zh-CN" sz="2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检验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4462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0E7EA5B-6EBD-4946-BC57-41DA24E9757D}"/>
              </a:ext>
            </a:extLst>
          </p:cNvPr>
          <p:cNvSpPr txBox="1"/>
          <p:nvPr/>
        </p:nvSpPr>
        <p:spPr>
          <a:xfrm>
            <a:off x="406773" y="1235385"/>
            <a:ext cx="801108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183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71183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x0=[506  508  499  503  504  510  497  512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71183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514  505  493  496  506  502  509  496]; x0=x0(:);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71183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pd = fitdist(x0,'Normal')        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对数据进行正态分布拟合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71183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ci = paramci(pd,'Alpha',0.05)      %ci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的第一列是均值的置信区间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2800" b="1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[mu,s,muci,sci] = normfit(x0,0.05)  %</a:t>
            </a:r>
            <a:r>
              <a:rPr lang="zh-CN" altLang="zh-CN" sz="2800" b="1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另一种方法求置信区间</a:t>
            </a:r>
            <a:endParaRPr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97617394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7.1.5  </a:t>
            </a:r>
            <a:r>
              <a:rPr lang="zh-CN" altLang="zh-CN" sz="4200" b="1">
                <a:solidFill>
                  <a:srgbClr val="319095"/>
                </a:solidFill>
              </a:rPr>
              <a:t>秩和检验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4864577"/>
              </p:ext>
            </p:extLst>
          </p:nvPr>
        </p:nvGraphicFramePr>
        <p:xfrm>
          <a:off x="382588" y="1433513"/>
          <a:ext cx="8256587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22872" imgH="4729436" progId="Word.Document.12">
                  <p:embed/>
                </p:oleObj>
              </mc:Choice>
              <mc:Fallback>
                <p:oleObj name="Document" r:id="rId3" imgW="8522872" imgH="47294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1433513"/>
                        <a:ext cx="8256587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4461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8938250"/>
              </p:ext>
            </p:extLst>
          </p:nvPr>
        </p:nvGraphicFramePr>
        <p:xfrm>
          <a:off x="531813" y="804863"/>
          <a:ext cx="7861300" cy="3221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221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275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214744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180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9484890"/>
              </p:ext>
            </p:extLst>
          </p:nvPr>
        </p:nvGraphicFramePr>
        <p:xfrm>
          <a:off x="531813" y="804863"/>
          <a:ext cx="7861300" cy="420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61078" progId="Word.Document.12">
                  <p:embed/>
                </p:oleObj>
              </mc:Choice>
              <mc:Fallback>
                <p:oleObj name="Document" r:id="rId2" imgW="8129635" imgH="436107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0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C6A8B82E-FCBD-4023-BE37-E34146F34E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6473849"/>
              </p:ext>
            </p:extLst>
          </p:nvPr>
        </p:nvGraphicFramePr>
        <p:xfrm>
          <a:off x="1459660" y="4852428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2922755" progId="Word.Document.12">
                  <p:embed/>
                </p:oleObj>
              </mc:Choice>
              <mc:Fallback>
                <p:oleObj name="Document" r:id="rId4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59660" y="4852428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0872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0292332"/>
              </p:ext>
            </p:extLst>
          </p:nvPr>
        </p:nvGraphicFramePr>
        <p:xfrm>
          <a:off x="531813" y="804863"/>
          <a:ext cx="7861300" cy="412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74267" progId="Word.Document.12">
                  <p:embed/>
                </p:oleObj>
              </mc:Choice>
              <mc:Fallback>
                <p:oleObj name="Document" r:id="rId2" imgW="8129635" imgH="427426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2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879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8067879"/>
              </p:ext>
            </p:extLst>
          </p:nvPr>
        </p:nvGraphicFramePr>
        <p:xfrm>
          <a:off x="531813" y="804863"/>
          <a:ext cx="7861300" cy="311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225692" progId="Word.Document.12">
                  <p:embed/>
                </p:oleObj>
              </mc:Choice>
              <mc:Fallback>
                <p:oleObj name="Document" r:id="rId2" imgW="8129635" imgH="322569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1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714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6777B64-D72C-4C5C-84A4-730D6DD2A131}"/>
              </a:ext>
            </a:extLst>
          </p:cNvPr>
          <p:cNvSpPr txBox="1"/>
          <p:nvPr/>
        </p:nvSpPr>
        <p:spPr>
          <a:xfrm>
            <a:off x="447114" y="1443841"/>
            <a:ext cx="786316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6225" algn="just"/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x=[41.5	42.0	40.0	42.5	42.0	42.2	42.7	42.1	41.4];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y=[41.2	41.8	42.4	41.6	41.7	41.3];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yx=[y,x]; yxr=tiedrank(yx)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计算秩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yr=sum(yxr(1:length(y)))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</a:t>
            </a:r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y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的秩和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[p,h,s]=ranksum(y,x)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利用</a:t>
            </a:r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工具箱直接进行检验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151974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171111"/>
            <a:ext cx="6706442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Bootstrap</a:t>
            </a:r>
            <a:r>
              <a:rPr lang="zh-CN" altLang="zh-CN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endParaRPr lang="zh-CN" altLang="en-US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6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75018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7.2.1  </a:t>
            </a:r>
            <a:r>
              <a:rPr lang="zh-CN" altLang="zh-CN" sz="4200" b="1">
                <a:solidFill>
                  <a:srgbClr val="319095"/>
                </a:solidFill>
              </a:rPr>
              <a:t>非参数</a:t>
            </a:r>
            <a:r>
              <a:rPr lang="en-US" altLang="zh-CN" sz="4200" b="1">
                <a:solidFill>
                  <a:srgbClr val="319095"/>
                </a:solidFill>
              </a:rPr>
              <a:t>Bootstrap</a:t>
            </a:r>
            <a:r>
              <a:rPr lang="zh-CN" altLang="zh-CN" sz="4200" b="1">
                <a:solidFill>
                  <a:srgbClr val="319095"/>
                </a:solidFill>
              </a:rPr>
              <a:t>方法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428498"/>
              </p:ext>
            </p:extLst>
          </p:nvPr>
        </p:nvGraphicFramePr>
        <p:xfrm>
          <a:off x="384870" y="1312784"/>
          <a:ext cx="8256587" cy="5186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5378928" progId="Word.Document.12">
                  <p:embed/>
                </p:oleObj>
              </mc:Choice>
              <mc:Fallback>
                <p:oleObj name="Document" r:id="rId3" imgW="8548607" imgH="5378928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4870" y="1312784"/>
                        <a:ext cx="8256587" cy="5186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7621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0187897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估计量的标准误差的</a:t>
            </a:r>
            <a:r>
              <a:rPr lang="en-US" altLang="zh-CN" sz="3600" b="1">
                <a:solidFill>
                  <a:srgbClr val="0293B8"/>
                </a:solidFill>
              </a:rPr>
              <a:t>Bootstrap</a:t>
            </a:r>
            <a:r>
              <a:rPr lang="zh-CN" altLang="zh-CN" sz="3600" b="1">
                <a:solidFill>
                  <a:srgbClr val="0293B8"/>
                </a:solidFill>
              </a:rPr>
              <a:t>估计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01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364950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23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4919557"/>
              </p:ext>
            </p:extLst>
          </p:nvPr>
        </p:nvGraphicFramePr>
        <p:xfrm>
          <a:off x="531813" y="804863"/>
          <a:ext cx="7861300" cy="3821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964846" progId="Word.Document.12">
                  <p:embed/>
                </p:oleObj>
              </mc:Choice>
              <mc:Fallback>
                <p:oleObj name="Document" r:id="rId2" imgW="8129635" imgH="396484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21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163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6917745"/>
              </p:ext>
            </p:extLst>
          </p:nvPr>
        </p:nvGraphicFramePr>
        <p:xfrm>
          <a:off x="531813" y="804863"/>
          <a:ext cx="7861300" cy="412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273907" progId="Word.Document.12">
                  <p:embed/>
                </p:oleObj>
              </mc:Choice>
              <mc:Fallback>
                <p:oleObj name="Document" r:id="rId2" imgW="8129635" imgH="427390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2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968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2440531"/>
              </p:ext>
            </p:extLst>
          </p:nvPr>
        </p:nvGraphicFramePr>
        <p:xfrm>
          <a:off x="531813" y="804863"/>
          <a:ext cx="7861300" cy="517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352380" progId="Word.Document.12">
                  <p:embed/>
                </p:oleObj>
              </mc:Choice>
              <mc:Fallback>
                <p:oleObj name="Document" r:id="rId2" imgW="8129635" imgH="535238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172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0677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9747898"/>
              </p:ext>
            </p:extLst>
          </p:nvPr>
        </p:nvGraphicFramePr>
        <p:xfrm>
          <a:off x="531813" y="804863"/>
          <a:ext cx="8216900" cy="7205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492403" imgH="7469212" progId="Word.Document.12">
                  <p:embed/>
                </p:oleObj>
              </mc:Choice>
              <mc:Fallback>
                <p:oleObj name="Document" r:id="rId2" imgW="8492403" imgH="746921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216900" cy="7205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00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2834065"/>
              </p:ext>
            </p:extLst>
          </p:nvPr>
        </p:nvGraphicFramePr>
        <p:xfrm>
          <a:off x="531813" y="804863"/>
          <a:ext cx="7861300" cy="432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478147" progId="Word.Document.12">
                  <p:embed/>
                </p:oleObj>
              </mc:Choice>
              <mc:Fallback>
                <p:oleObj name="Document" r:id="rId2" imgW="8129635" imgH="447814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325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3915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6013111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0305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5889460"/>
              </p:ext>
            </p:extLst>
          </p:nvPr>
        </p:nvGraphicFramePr>
        <p:xfrm>
          <a:off x="531813" y="804863"/>
          <a:ext cx="7861300" cy="438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536501" progId="Word.Document.12">
                  <p:embed/>
                </p:oleObj>
              </mc:Choice>
              <mc:Fallback>
                <p:oleObj name="Document" r:id="rId2" imgW="8129635" imgH="453650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38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719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9412292"/>
              </p:ext>
            </p:extLst>
          </p:nvPr>
        </p:nvGraphicFramePr>
        <p:xfrm>
          <a:off x="641350" y="777875"/>
          <a:ext cx="7861300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736419" progId="Word.Document.12">
                  <p:embed/>
                </p:oleObj>
              </mc:Choice>
              <mc:Fallback>
                <p:oleObj name="Document" r:id="rId2" imgW="8129635" imgH="473641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350" y="777875"/>
                        <a:ext cx="7861300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776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3902275"/>
              </p:ext>
            </p:extLst>
          </p:nvPr>
        </p:nvGraphicFramePr>
        <p:xfrm>
          <a:off x="531813" y="804863"/>
          <a:ext cx="7861300" cy="417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21815" progId="Word.Document.12">
                  <p:embed/>
                </p:oleObj>
              </mc:Choice>
              <mc:Fallback>
                <p:oleObj name="Document" r:id="rId2" imgW="8129635" imgH="43218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7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765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4D76360-D720-4CE4-8FE6-BE2B009370DA}"/>
              </a:ext>
            </a:extLst>
          </p:cNvPr>
          <p:cNvSpPr txBox="1"/>
          <p:nvPr/>
        </p:nvSpPr>
        <p:spPr>
          <a:xfrm>
            <a:off x="218515" y="366623"/>
            <a:ext cx="8347262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上述计算的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a=[9.5  18.2  12.0  10.2  18.2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21.1  18.2  12.0  9.5  10.2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21.1  10.2  10.2  12.0  10.2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18.2  12.0  9.5  18.2  10.2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21.1  12.0  18.2  12.0  18.2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10.2  10.2  9.5  21.1  10.2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9.5  21.1  12.0  10.2  12.0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10.2  18.2  10.2  21.1  21.1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10.2  10.2  18.2  18.2  18.2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18.2  10.2  18.2  10.2  10.2];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zw=quantile(a',0.5)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求矩阵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每一行的中位数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bzc=std(zw)  %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计算中位数标准差的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Bootstrap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估计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1937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7631315"/>
              </p:ext>
            </p:extLst>
          </p:nvPr>
        </p:nvGraphicFramePr>
        <p:xfrm>
          <a:off x="531813" y="804863"/>
          <a:ext cx="7861300" cy="3903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075071" progId="Word.Document.12">
                  <p:embed/>
                </p:oleObj>
              </mc:Choice>
              <mc:Fallback>
                <p:oleObj name="Document" r:id="rId2" imgW="8111970" imgH="407507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903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6617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371384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847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B0DF500-FD63-4BA5-865D-2B3BD78879C3}"/>
              </a:ext>
            </a:extLst>
          </p:cNvPr>
          <p:cNvSpPr txBox="1"/>
          <p:nvPr/>
        </p:nvSpPr>
        <p:spPr>
          <a:xfrm>
            <a:off x="285749" y="1216549"/>
            <a:ext cx="826657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rng(1)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取确定的随机数种子进行一致性比较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a=[18.2  9.5  12.0  21.1  10.2];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输入原始样本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b=bootstrp(1000,@(x)quantile(x,0.5),a)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计算各个</a:t>
            </a:r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bootstrap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样本的中位数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c=std(b)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计算中位数标准差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21896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5892787"/>
              </p:ext>
            </p:extLst>
          </p:nvPr>
        </p:nvGraphicFramePr>
        <p:xfrm>
          <a:off x="477837" y="1418571"/>
          <a:ext cx="8188325" cy="528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5270252" progId="Word.Document.12">
                  <p:embed/>
                </p:oleObj>
              </mc:Choice>
              <mc:Fallback>
                <p:oleObj name="Document" r:id="rId2" imgW="8153322" imgH="527025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7" y="1418571"/>
                        <a:ext cx="8188325" cy="5281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估计量的均方误差的</a:t>
            </a:r>
            <a:r>
              <a:rPr lang="en-US" altLang="zh-CN" sz="3600" b="1">
                <a:solidFill>
                  <a:srgbClr val="0293B8"/>
                </a:solidFill>
              </a:rPr>
              <a:t>Bootstrap</a:t>
            </a:r>
            <a:r>
              <a:rPr lang="zh-CN" altLang="zh-CN" sz="3600" b="1">
                <a:solidFill>
                  <a:srgbClr val="0293B8"/>
                </a:solidFill>
              </a:rPr>
              <a:t>估计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21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9986502"/>
              </p:ext>
            </p:extLst>
          </p:nvPr>
        </p:nvGraphicFramePr>
        <p:xfrm>
          <a:off x="531813" y="804863"/>
          <a:ext cx="7861300" cy="3862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006270" progId="Word.Document.12">
                  <p:embed/>
                </p:oleObj>
              </mc:Choice>
              <mc:Fallback>
                <p:oleObj name="Document" r:id="rId2" imgW="8129635" imgH="400627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862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585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7990275"/>
              </p:ext>
            </p:extLst>
          </p:nvPr>
        </p:nvGraphicFramePr>
        <p:xfrm>
          <a:off x="531813" y="804863"/>
          <a:ext cx="7861300" cy="3411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536555" progId="Word.Document.12">
                  <p:embed/>
                </p:oleObj>
              </mc:Choice>
              <mc:Fallback>
                <p:oleObj name="Document" r:id="rId2" imgW="8129635" imgH="35365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411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741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5617314"/>
              </p:ext>
            </p:extLst>
          </p:nvPr>
        </p:nvGraphicFramePr>
        <p:xfrm>
          <a:off x="531813" y="804863"/>
          <a:ext cx="7861300" cy="4491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659333" progId="Word.Document.12">
                  <p:embed/>
                </p:oleObj>
              </mc:Choice>
              <mc:Fallback>
                <p:oleObj name="Document" r:id="rId2" imgW="8129635" imgH="465933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491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200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545433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358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63F10CE-D329-4226-B4E9-35845C1D7B4F}"/>
              </a:ext>
            </a:extLst>
          </p:cNvPr>
          <p:cNvSpPr txBox="1"/>
          <p:nvPr/>
        </p:nvSpPr>
        <p:spPr>
          <a:xfrm>
            <a:off x="479051" y="1012954"/>
            <a:ext cx="818589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rng(0)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取确定的随机数种子进行一致性比较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a=[136.3  136.6  135.8  135.4  134.7  135.0  134.1  143.3  147.8 ...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148.8  134.8  135.2  134.9  149.5  141.2  135.4  134.8  135.8 ...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135.0  133.7  134.4  134.9  134.8  134.5  134.3  135.2];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b=bootstrp(10000,@(x)quantile(x,0.5),a);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求各个</a:t>
            </a:r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bootstrap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样本的中位数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c=mean((b-quantile(a,0.5)).^2)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求均方误差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109283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20281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9087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en-US" altLang="zh-CN" b="1"/>
              <a:t> </a:t>
            </a:r>
            <a:r>
              <a:rPr lang="en-US" altLang="zh-CN" sz="3600" b="1">
                <a:solidFill>
                  <a:srgbClr val="0293B8"/>
                </a:solidFill>
              </a:rPr>
              <a:t>Bootstrap</a:t>
            </a:r>
            <a:r>
              <a:rPr lang="zh-CN" altLang="zh-CN" sz="3600" b="1">
                <a:solidFill>
                  <a:srgbClr val="0293B8"/>
                </a:solidFill>
              </a:rPr>
              <a:t>置信区间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175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5985212"/>
              </p:ext>
            </p:extLst>
          </p:nvPr>
        </p:nvGraphicFramePr>
        <p:xfrm>
          <a:off x="531813" y="804863"/>
          <a:ext cx="7861300" cy="480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79201" progId="Word.Document.12">
                  <p:embed/>
                </p:oleObj>
              </mc:Choice>
              <mc:Fallback>
                <p:oleObj name="Document" r:id="rId2" imgW="8129635" imgH="497920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03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881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B69BA77-3BDA-4382-B624-7AFA72998459}"/>
              </a:ext>
            </a:extLst>
          </p:cNvPr>
          <p:cNvSpPr txBox="1"/>
          <p:nvPr/>
        </p:nvSpPr>
        <p:spPr>
          <a:xfrm>
            <a:off x="546287" y="1256891"/>
            <a:ext cx="805142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alpha=0.05; ta=tinv(1-alpha,4)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x0=[1050  1100  1120  1250  1280];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xb=mean(x0), s=std(x0), n=length(x0);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mu=xb-s/sqrt(n)*ta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计算单侧置信下限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76225" algn="just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[h,p,ci]=ttest(x0,xb,'Alpha',0.05,'Tail','right')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通过假设检验求置信区间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420397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8595126"/>
              </p:ext>
            </p:extLst>
          </p:nvPr>
        </p:nvGraphicFramePr>
        <p:xfrm>
          <a:off x="531813" y="804863"/>
          <a:ext cx="786130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487459" progId="Word.Document.12">
                  <p:embed/>
                </p:oleObj>
              </mc:Choice>
              <mc:Fallback>
                <p:oleObj name="Document" r:id="rId2" imgW="8129635" imgH="548745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686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9112454"/>
              </p:ext>
            </p:extLst>
          </p:nvPr>
        </p:nvGraphicFramePr>
        <p:xfrm>
          <a:off x="531813" y="804863"/>
          <a:ext cx="7861300" cy="368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24724" progId="Word.Document.12">
                  <p:embed/>
                </p:oleObj>
              </mc:Choice>
              <mc:Fallback>
                <p:oleObj name="Document" r:id="rId2" imgW="8129635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8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992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2056271"/>
              </p:ext>
            </p:extLst>
          </p:nvPr>
        </p:nvGraphicFramePr>
        <p:xfrm>
          <a:off x="531813" y="804863"/>
          <a:ext cx="7861300" cy="425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409707" progId="Word.Document.12">
                  <p:embed/>
                </p:oleObj>
              </mc:Choice>
              <mc:Fallback>
                <p:oleObj name="Document" r:id="rId2" imgW="8129635" imgH="440970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57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236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3151502"/>
              </p:ext>
            </p:extLst>
          </p:nvPr>
        </p:nvGraphicFramePr>
        <p:xfrm>
          <a:off x="531813" y="804863"/>
          <a:ext cx="7861300" cy="3125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236138" progId="Word.Document.12">
                  <p:embed/>
                </p:oleObj>
              </mc:Choice>
              <mc:Fallback>
                <p:oleObj name="Document" r:id="rId2" imgW="8129635" imgH="323613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25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9616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B6797DD-01D2-4250-B931-29DEBA0171EA}"/>
              </a:ext>
            </a:extLst>
          </p:cNvPr>
          <p:cNvSpPr txBox="1"/>
          <p:nvPr/>
        </p:nvSpPr>
        <p:spPr>
          <a:xfrm>
            <a:off x="447114" y="1176208"/>
            <a:ext cx="8011085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计算的</a:t>
            </a:r>
            <a:r>
              <a:rPr lang="en-US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Matlab</a:t>
            </a:r>
            <a:r>
              <a:rPr lang="zh-CN" altLang="zh-CN" sz="2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程序如下：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clc, clear, rng(6) 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进行一致性比较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a=[9  8  10  12  11  12  7  9  11  8  9  7  7  8  9  7  9  9  10  9  9  9  12  10  10  9  13  11  13  9];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711835" algn="l"/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b=bootci(10000,{@(x)[mean(x),std(x)],a},'alpha',0.1) %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返回值</a:t>
            </a:r>
            <a:r>
              <a:rPr lang="en-US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</a:t>
            </a:r>
            <a:r>
              <a:rPr lang="zh-CN" altLang="zh-CN" sz="2800" b="1" kern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第一列为均值的置信区间，第二列为标准差的置信区间</a:t>
            </a:r>
            <a:endParaRPr lang="zh-CN" altLang="zh-CN" sz="2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654459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9562756"/>
              </p:ext>
            </p:extLst>
          </p:nvPr>
        </p:nvGraphicFramePr>
        <p:xfrm>
          <a:off x="531813" y="804863"/>
          <a:ext cx="7861300" cy="429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451131" progId="Word.Document.12">
                  <p:embed/>
                </p:oleObj>
              </mc:Choice>
              <mc:Fallback>
                <p:oleObj name="Document" r:id="rId2" imgW="8129635" imgH="445113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98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55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7501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7.2.2  </a:t>
            </a:r>
            <a:r>
              <a:rPr lang="zh-CN" altLang="zh-CN" sz="4200" b="1">
                <a:solidFill>
                  <a:srgbClr val="319095"/>
                </a:solidFill>
              </a:rPr>
              <a:t>参数</a:t>
            </a:r>
            <a:r>
              <a:rPr lang="en-US" altLang="zh-CN" sz="4200" b="1">
                <a:solidFill>
                  <a:srgbClr val="319095"/>
                </a:solidFill>
              </a:rPr>
              <a:t>Bootstrap</a:t>
            </a:r>
            <a:r>
              <a:rPr lang="zh-CN" altLang="zh-CN" sz="4200" b="1">
                <a:solidFill>
                  <a:srgbClr val="319095"/>
                </a:solidFill>
              </a:rPr>
              <a:t>方法</a:t>
            </a:r>
          </a:p>
          <a:p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9237828"/>
              </p:ext>
            </p:extLst>
          </p:nvPr>
        </p:nvGraphicFramePr>
        <p:xfrm>
          <a:off x="384870" y="1483192"/>
          <a:ext cx="8256587" cy="418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4338949" progId="Word.Document.12">
                  <p:embed/>
                </p:oleObj>
              </mc:Choice>
              <mc:Fallback>
                <p:oleObj name="Document" r:id="rId3" imgW="8548607" imgH="4338949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4870" y="1483192"/>
                        <a:ext cx="8256587" cy="418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072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776048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2755" progId="Word.Document.12">
                  <p:embed/>
                </p:oleObj>
              </mc:Choice>
              <mc:Fallback>
                <p:oleObj name="Document" r:id="rId2" imgW="8129635" imgH="29227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268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8389279"/>
              </p:ext>
            </p:extLst>
          </p:nvPr>
        </p:nvGraphicFramePr>
        <p:xfrm>
          <a:off x="531813" y="804863"/>
          <a:ext cx="7861300" cy="474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19766" progId="Word.Document.12">
                  <p:embed/>
                </p:oleObj>
              </mc:Choice>
              <mc:Fallback>
                <p:oleObj name="Document" r:id="rId2" imgW="8129635" imgH="491976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4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579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0698260"/>
              </p:ext>
            </p:extLst>
          </p:nvPr>
        </p:nvGraphicFramePr>
        <p:xfrm>
          <a:off x="531813" y="804863"/>
          <a:ext cx="7861300" cy="365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93385" progId="Word.Document.12">
                  <p:embed/>
                </p:oleObj>
              </mc:Choice>
              <mc:Fallback>
                <p:oleObj name="Document" r:id="rId2" imgW="8129635" imgH="379338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5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21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2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3445</TotalTime>
  <Words>3372</Words>
  <Application>Microsoft Office PowerPoint</Application>
  <PresentationFormat>全屏显示(4:3)</PresentationFormat>
  <Paragraphs>293</Paragraphs>
  <Slides>255</Slides>
  <Notes>18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255</vt:i4>
      </vt:variant>
    </vt:vector>
  </HeadingPairs>
  <TitlesOfParts>
    <vt:vector size="268" baseType="lpstr">
      <vt:lpstr>等线</vt:lpstr>
      <vt:lpstr>华文新魏</vt:lpstr>
      <vt:lpstr>隶书</vt:lpstr>
      <vt:lpstr>微软雅黑</vt:lpstr>
      <vt:lpstr>Arial</vt:lpstr>
      <vt:lpstr>Blackadder ITC</vt:lpstr>
      <vt:lpstr>Calibri</vt:lpstr>
      <vt:lpstr>Calibri Light</vt:lpstr>
      <vt:lpstr>Eras Bold ITC</vt:lpstr>
      <vt:lpstr>Impact</vt:lpstr>
      <vt:lpstr>Times New Roman</vt:lpstr>
      <vt:lpstr>2_Office 主题​​</vt:lpstr>
      <vt:lpstr>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常数项级数</dc:title>
  <dc:creator>Happy</dc:creator>
  <cp:lastModifiedBy>sxj</cp:lastModifiedBy>
  <cp:revision>192</cp:revision>
  <dcterms:created xsi:type="dcterms:W3CDTF">2020-06-24T23:10:14Z</dcterms:created>
  <dcterms:modified xsi:type="dcterms:W3CDTF">2021-02-23T16:47:05Z</dcterms:modified>
</cp:coreProperties>
</file>